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8"/>
  </p:notesMasterIdLst>
  <p:handoutMasterIdLst>
    <p:handoutMasterId r:id="rId59"/>
  </p:handoutMasterIdLst>
  <p:sldIdLst>
    <p:sldId id="643" r:id="rId2"/>
    <p:sldId id="630" r:id="rId3"/>
    <p:sldId id="644" r:id="rId4"/>
    <p:sldId id="645" r:id="rId5"/>
    <p:sldId id="653" r:id="rId6"/>
    <p:sldId id="654" r:id="rId7"/>
    <p:sldId id="655" r:id="rId8"/>
    <p:sldId id="656" r:id="rId9"/>
    <p:sldId id="657" r:id="rId10"/>
    <p:sldId id="658" r:id="rId11"/>
    <p:sldId id="659" r:id="rId12"/>
    <p:sldId id="660" r:id="rId13"/>
    <p:sldId id="661" r:id="rId14"/>
    <p:sldId id="662" r:id="rId15"/>
    <p:sldId id="664" r:id="rId16"/>
    <p:sldId id="669" r:id="rId17"/>
    <p:sldId id="665" r:id="rId18"/>
    <p:sldId id="666" r:id="rId19"/>
    <p:sldId id="670" r:id="rId20"/>
    <p:sldId id="671" r:id="rId21"/>
    <p:sldId id="672" r:id="rId22"/>
    <p:sldId id="667" r:id="rId23"/>
    <p:sldId id="668" r:id="rId24"/>
    <p:sldId id="673" r:id="rId25"/>
    <p:sldId id="678" r:id="rId26"/>
    <p:sldId id="674" r:id="rId27"/>
    <p:sldId id="675" r:id="rId28"/>
    <p:sldId id="676" r:id="rId29"/>
    <p:sldId id="677" r:id="rId30"/>
    <p:sldId id="679" r:id="rId31"/>
    <p:sldId id="680" r:id="rId32"/>
    <p:sldId id="682" r:id="rId33"/>
    <p:sldId id="683" r:id="rId34"/>
    <p:sldId id="684" r:id="rId35"/>
    <p:sldId id="681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5" r:id="rId47"/>
    <p:sldId id="696" r:id="rId48"/>
    <p:sldId id="697" r:id="rId49"/>
    <p:sldId id="699" r:id="rId50"/>
    <p:sldId id="698" r:id="rId51"/>
    <p:sldId id="701" r:id="rId52"/>
    <p:sldId id="702" r:id="rId53"/>
    <p:sldId id="703" r:id="rId54"/>
    <p:sldId id="704" r:id="rId55"/>
    <p:sldId id="652" r:id="rId56"/>
    <p:sldId id="634" r:id="rId57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60"/>
      <p:bold r:id="rId61"/>
      <p:italic r:id="rId62"/>
      <p:boldItalic r:id="rId63"/>
    </p:embeddedFont>
    <p:embeddedFont>
      <p:font typeface="Poppins Medium" panose="00000600000000000000" pitchFamily="2" charset="0"/>
      <p:regular r:id="rId64"/>
      <p:italic r:id="rId65"/>
    </p:embeddedFont>
    <p:embeddedFont>
      <p:font typeface="Raleway Thin" pitchFamily="2" charset="0"/>
      <p:regular r:id="rId66"/>
      <p:bold r:id="rId67"/>
      <p:italic r:id="rId68"/>
      <p:boldItalic r:id="rId69"/>
    </p:embeddedFont>
    <p:embeddedFont>
      <p:font typeface="맑은 고딕" panose="020B0503020000020004" pitchFamily="50" charset="-127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72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531" userDrawn="1">
          <p15:clr>
            <a:srgbClr val="A4A3A4"/>
          </p15:clr>
        </p15:guide>
        <p15:guide id="8" orient="horz" pos="2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525252"/>
    <a:srgbClr val="F2F2F2"/>
    <a:srgbClr val="4472C4"/>
    <a:srgbClr val="034DA2"/>
    <a:srgbClr val="EDF3F8"/>
    <a:srgbClr val="F9F9F9"/>
    <a:srgbClr val="F5F5F5"/>
    <a:srgbClr val="B5B3AF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95872" autoAdjust="0"/>
  </p:normalViewPr>
  <p:slideViewPr>
    <p:cSldViewPr snapToGrid="0">
      <p:cViewPr>
        <p:scale>
          <a:sx n="100" d="100"/>
          <a:sy n="100" d="100"/>
        </p:scale>
        <p:origin x="570" y="474"/>
      </p:cViewPr>
      <p:guideLst>
        <p:guide pos="272"/>
        <p:guide pos="2880"/>
        <p:guide orient="horz" pos="1620"/>
        <p:guide orient="horz" pos="531"/>
        <p:guide orient="horz" pos="26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7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BDABD5-DE81-6FA7-EB3C-408C07CC10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DBD372-2C31-6F3C-D8AF-0D2795A286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DBB1-2DC9-41FB-92CA-963647FE0D0C}" type="datetimeFigureOut">
              <a:rPr lang="ko-KR" altLang="en-US" smtClean="0"/>
              <a:t>2025-02-05 Wed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57DB9E-47A5-A77A-AA1A-B140C3BC5F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4EF2A-0F2A-D30A-FC39-28EB5B77D4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A114B-9EEB-4FA9-BC9A-4F7CC3E6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34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KYW\BICL\파워포인트제목배경.bmp">
            <a:extLst>
              <a:ext uri="{FF2B5EF4-FFF2-40B4-BE49-F238E27FC236}">
                <a16:creationId xmlns:a16="http://schemas.microsoft.com/office/drawing/2014/main" id="{99BCF4FC-284A-F924-6220-8CB43BC697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6857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NU GSCST - 서울대학교 융합과학기술대학원">
            <a:extLst>
              <a:ext uri="{FF2B5EF4-FFF2-40B4-BE49-F238E27FC236}">
                <a16:creationId xmlns:a16="http://schemas.microsoft.com/office/drawing/2014/main" id="{D2A9653A-D3D9-E1BE-B978-EB49097417C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0"/>
          <a:stretch/>
        </p:blipFill>
        <p:spPr bwMode="auto">
          <a:xfrm>
            <a:off x="671148" y="4500415"/>
            <a:ext cx="2056683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kjw-window10\Desktop\SNU_Templete\Logo\Seoul_national_university_emblem.svg.png">
            <a:extLst>
              <a:ext uri="{FF2B5EF4-FFF2-40B4-BE49-F238E27FC236}">
                <a16:creationId xmlns:a16="http://schemas.microsoft.com/office/drawing/2014/main" id="{C0555BBA-5027-24F7-DAF5-588F1CD383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1" y="4481943"/>
            <a:ext cx="585531" cy="60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434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페인팅, 예술이(가) 표시된 사진&#10;&#10;자동 생성된 설명">
            <a:extLst>
              <a:ext uri="{FF2B5EF4-FFF2-40B4-BE49-F238E27FC236}">
                <a16:creationId xmlns:a16="http://schemas.microsoft.com/office/drawing/2014/main" id="{39C3DFDC-CE6C-F2E3-E176-92EAB2EBF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0DCD2C-A45E-72EC-706A-87C27190B3C1}"/>
              </a:ext>
            </a:extLst>
          </p:cNvPr>
          <p:cNvSpPr/>
          <p:nvPr userDrawn="1"/>
        </p:nvSpPr>
        <p:spPr>
          <a:xfrm>
            <a:off x="1" y="-19064"/>
            <a:ext cx="9144000" cy="516256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1" name="그림 10" descr="그래픽, 상징, 폰트, 로고이(가) 표시된 사진&#10;&#10;자동 생성된 설명">
            <a:extLst>
              <a:ext uri="{FF2B5EF4-FFF2-40B4-BE49-F238E27FC236}">
                <a16:creationId xmlns:a16="http://schemas.microsoft.com/office/drawing/2014/main" id="{95776208-4929-F539-E1B9-A768DF26E0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8272" y="3842238"/>
            <a:ext cx="2067454" cy="13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84409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케치, 그림, 페인팅, 예술이(가) 표시된 사진&#10;&#10;자동 생성된 설명">
            <a:extLst>
              <a:ext uri="{FF2B5EF4-FFF2-40B4-BE49-F238E27FC236}">
                <a16:creationId xmlns:a16="http://schemas.microsoft.com/office/drawing/2014/main" id="{3DAE89A2-3BC6-BF69-5809-EB7E3685D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5A827E-1C25-FE61-DF48-6F3AF09961CB}"/>
              </a:ext>
            </a:extLst>
          </p:cNvPr>
          <p:cNvSpPr/>
          <p:nvPr userDrawn="1"/>
        </p:nvSpPr>
        <p:spPr>
          <a:xfrm>
            <a:off x="0" y="0"/>
            <a:ext cx="9144000" cy="5165459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4F6BD-2CA4-5AA2-82D0-16C096BB6161}"/>
              </a:ext>
            </a:extLst>
          </p:cNvPr>
          <p:cNvSpPr/>
          <p:nvPr userDrawn="1"/>
        </p:nvSpPr>
        <p:spPr>
          <a:xfrm>
            <a:off x="323850" y="473389"/>
            <a:ext cx="8496300" cy="430816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0A40F-F9D3-C59D-7291-4B58D58BC51D}"/>
              </a:ext>
            </a:extLst>
          </p:cNvPr>
          <p:cNvSpPr txBox="1"/>
          <p:nvPr userDrawn="1"/>
        </p:nvSpPr>
        <p:spPr>
          <a:xfrm>
            <a:off x="118169" y="78320"/>
            <a:ext cx="347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ClariPi Research</a:t>
            </a:r>
            <a:endParaRPr lang="ko-KR" altLang="en-US" b="1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13" name="그림 12" descr="그래픽, 상징, 폰트, 로고이(가) 표시된 사진&#10;&#10;자동 생성된 설명">
            <a:extLst>
              <a:ext uri="{FF2B5EF4-FFF2-40B4-BE49-F238E27FC236}">
                <a16:creationId xmlns:a16="http://schemas.microsoft.com/office/drawing/2014/main" id="{919C21F1-5BF9-150A-6DDF-87E77FF651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8718" y="3979917"/>
            <a:ext cx="1461432" cy="9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702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케치, 그림, 페인팅, 예술이(가) 표시된 사진&#10;&#10;자동 생성된 설명">
            <a:extLst>
              <a:ext uri="{FF2B5EF4-FFF2-40B4-BE49-F238E27FC236}">
                <a16:creationId xmlns:a16="http://schemas.microsoft.com/office/drawing/2014/main" id="{3DAE89A2-3BC6-BF69-5809-EB7E3685D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5A827E-1C25-FE61-DF48-6F3AF09961CB}"/>
              </a:ext>
            </a:extLst>
          </p:cNvPr>
          <p:cNvSpPr/>
          <p:nvPr userDrawn="1"/>
        </p:nvSpPr>
        <p:spPr>
          <a:xfrm>
            <a:off x="0" y="0"/>
            <a:ext cx="9144000" cy="5165459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4F6BD-2CA4-5AA2-82D0-16C096BB6161}"/>
              </a:ext>
            </a:extLst>
          </p:cNvPr>
          <p:cNvSpPr/>
          <p:nvPr userDrawn="1"/>
        </p:nvSpPr>
        <p:spPr>
          <a:xfrm>
            <a:off x="323850" y="473389"/>
            <a:ext cx="8496300" cy="430816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0A40F-F9D3-C59D-7291-4B58D58BC51D}"/>
              </a:ext>
            </a:extLst>
          </p:cNvPr>
          <p:cNvSpPr txBox="1"/>
          <p:nvPr userDrawn="1"/>
        </p:nvSpPr>
        <p:spPr>
          <a:xfrm>
            <a:off x="118169" y="78320"/>
            <a:ext cx="347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ClariPi Research</a:t>
            </a:r>
            <a:endParaRPr lang="ko-KR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그림 12" descr="그래픽, 상징, 폰트, 로고이(가) 표시된 사진&#10;&#10;자동 생성된 설명">
            <a:extLst>
              <a:ext uri="{FF2B5EF4-FFF2-40B4-BE49-F238E27FC236}">
                <a16:creationId xmlns:a16="http://schemas.microsoft.com/office/drawing/2014/main" id="{919C21F1-5BF9-150A-6DDF-87E77FF651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8718" y="3979917"/>
            <a:ext cx="1461432" cy="9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0093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BB95A2-A908-FC9F-FA64-8F65FCBFF170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4" name="그림 3" descr="페인팅, 예술이(가) 표시된 사진&#10;&#10;자동 생성된 설명">
            <a:extLst>
              <a:ext uri="{FF2B5EF4-FFF2-40B4-BE49-F238E27FC236}">
                <a16:creationId xmlns:a16="http://schemas.microsoft.com/office/drawing/2014/main" id="{63BAEBEA-85C8-E0C0-29C2-B6E9A21949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224DFB-5A75-BC91-77A7-286BF29A4396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6" name="그림 5" descr="그래픽, 폰트, 스크린샷, 상징이(가) 표시된 사진&#10;&#10;자동 생성된 설명">
            <a:extLst>
              <a:ext uri="{FF2B5EF4-FFF2-40B4-BE49-F238E27FC236}">
                <a16:creationId xmlns:a16="http://schemas.microsoft.com/office/drawing/2014/main" id="{0605426A-E008-6CC1-C266-4DF6E1C9CD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63258" y="4632849"/>
            <a:ext cx="1089116" cy="7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88007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예술이(가) 표시된 사진&#10;&#10;자동 생성된 설명">
            <a:extLst>
              <a:ext uri="{FF2B5EF4-FFF2-40B4-BE49-F238E27FC236}">
                <a16:creationId xmlns:a16="http://schemas.microsoft.com/office/drawing/2014/main" id="{6F8452BF-65AD-8F47-2C8A-F186053A62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2400326" y="2438402"/>
            <a:ext cx="5143502" cy="266699"/>
          </a:xfrm>
          <a:prstGeom prst="rect">
            <a:avLst/>
          </a:prstGeom>
        </p:spPr>
      </p:pic>
      <p:pic>
        <p:nvPicPr>
          <p:cNvPr id="6" name="그림 5" descr="그래픽, 폰트, 스크린샷, 상징이(가) 표시된 사진&#10;&#10;자동 생성된 설명">
            <a:extLst>
              <a:ext uri="{FF2B5EF4-FFF2-40B4-BE49-F238E27FC236}">
                <a16:creationId xmlns:a16="http://schemas.microsoft.com/office/drawing/2014/main" id="{6CB43F17-336D-16E0-B8FF-80A6878EE9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69259" y="4601662"/>
            <a:ext cx="1143025" cy="7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62828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예술이(가) 표시된 사진&#10;&#10;자동 생성된 설명">
            <a:extLst>
              <a:ext uri="{FF2B5EF4-FFF2-40B4-BE49-F238E27FC236}">
                <a16:creationId xmlns:a16="http://schemas.microsoft.com/office/drawing/2014/main" id="{8DFC9B65-0529-9D51-9CB0-054B01B30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3587" t="16027" r="5438"/>
          <a:stretch/>
        </p:blipFill>
        <p:spPr>
          <a:xfrm rot="18912403">
            <a:off x="-962481" y="-425299"/>
            <a:ext cx="3322544" cy="2298525"/>
          </a:xfrm>
          <a:prstGeom prst="rect">
            <a:avLst/>
          </a:prstGeom>
        </p:spPr>
      </p:pic>
      <p:pic>
        <p:nvPicPr>
          <p:cNvPr id="6" name="그림 5" descr="예술이(가) 표시된 사진&#10;&#10;자동 생성된 설명">
            <a:extLst>
              <a:ext uri="{FF2B5EF4-FFF2-40B4-BE49-F238E27FC236}">
                <a16:creationId xmlns:a16="http://schemas.microsoft.com/office/drawing/2014/main" id="{22CC70E7-D9F6-5587-0898-5F6C3FEBCA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6903" r="18923" b="15672"/>
          <a:stretch/>
        </p:blipFill>
        <p:spPr>
          <a:xfrm rot="18912403">
            <a:off x="6240936" y="3259296"/>
            <a:ext cx="4041738" cy="23082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92D322-4727-E568-F937-7FF3DC6F9E22}"/>
              </a:ext>
            </a:extLst>
          </p:cNvPr>
          <p:cNvSpPr/>
          <p:nvPr userDrawn="1"/>
        </p:nvSpPr>
        <p:spPr>
          <a:xfrm>
            <a:off x="-647700" y="-1402640"/>
            <a:ext cx="3060700" cy="140264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C5829-0AA3-361F-FA3C-59EA834CFB37}"/>
              </a:ext>
            </a:extLst>
          </p:cNvPr>
          <p:cNvSpPr/>
          <p:nvPr userDrawn="1"/>
        </p:nvSpPr>
        <p:spPr>
          <a:xfrm>
            <a:off x="6134100" y="5143500"/>
            <a:ext cx="3136900" cy="1653582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904BDF-E85C-AAA9-37CE-A0B17F1F7910}"/>
              </a:ext>
            </a:extLst>
          </p:cNvPr>
          <p:cNvSpPr/>
          <p:nvPr userDrawn="1"/>
        </p:nvSpPr>
        <p:spPr>
          <a:xfrm rot="5400000">
            <a:off x="-1816100" y="584200"/>
            <a:ext cx="2590800" cy="1041400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988272-CB23-68F4-EDB3-DEDAB732C9F9}"/>
              </a:ext>
            </a:extLst>
          </p:cNvPr>
          <p:cNvSpPr/>
          <p:nvPr userDrawn="1"/>
        </p:nvSpPr>
        <p:spPr>
          <a:xfrm rot="5400000">
            <a:off x="8162835" y="3292565"/>
            <a:ext cx="3327400" cy="1365069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41821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32377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415DA3-9E9E-5E5D-681D-43626FC2A9A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4" name="그림 3" descr="3_2.jpg">
            <a:extLst>
              <a:ext uri="{FF2B5EF4-FFF2-40B4-BE49-F238E27FC236}">
                <a16:creationId xmlns:a16="http://schemas.microsoft.com/office/drawing/2014/main" id="{C3BE811B-25E5-981E-FB2F-875642A8C6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75" y="1484"/>
            <a:ext cx="6856021" cy="514201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B23AA13-4071-876E-8985-0FD2413147FD}"/>
              </a:ext>
            </a:extLst>
          </p:cNvPr>
          <p:cNvGrpSpPr/>
          <p:nvPr userDrawn="1"/>
        </p:nvGrpSpPr>
        <p:grpSpPr>
          <a:xfrm>
            <a:off x="216888" y="1484"/>
            <a:ext cx="8927111" cy="5142016"/>
            <a:chOff x="216888" y="1484"/>
            <a:chExt cx="8927111" cy="5142016"/>
          </a:xfrm>
        </p:grpSpPr>
        <p:pic>
          <p:nvPicPr>
            <p:cNvPr id="6" name="그림 5" descr="3_2.jpg">
              <a:extLst>
                <a:ext uri="{FF2B5EF4-FFF2-40B4-BE49-F238E27FC236}">
                  <a16:creationId xmlns:a16="http://schemas.microsoft.com/office/drawing/2014/main" id="{DEFD6F1C-D56A-D7D6-03E4-B8E10806A1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6888" y="1484"/>
              <a:ext cx="6856021" cy="5142016"/>
            </a:xfrm>
            <a:prstGeom prst="rect">
              <a:avLst/>
            </a:prstGeom>
          </p:spPr>
        </p:pic>
        <p:pic>
          <p:nvPicPr>
            <p:cNvPr id="9" name="그림 8" descr="3_2.jpg">
              <a:extLst>
                <a:ext uri="{FF2B5EF4-FFF2-40B4-BE49-F238E27FC236}">
                  <a16:creationId xmlns:a16="http://schemas.microsoft.com/office/drawing/2014/main" id="{095F17F6-7F86-16B1-3636-3DD7E69564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42601"/>
            <a:stretch/>
          </p:blipFill>
          <p:spPr>
            <a:xfrm flipH="1">
              <a:off x="7072882" y="1484"/>
              <a:ext cx="2071117" cy="5142016"/>
            </a:xfrm>
            <a:prstGeom prst="rect">
              <a:avLst/>
            </a:prstGeom>
          </p:spPr>
        </p:pic>
      </p:grpSp>
      <p:pic>
        <p:nvPicPr>
          <p:cNvPr id="12" name="Picture 2" descr="SNU GSCST - 서울대학교 융합과학기술대학원">
            <a:extLst>
              <a:ext uri="{FF2B5EF4-FFF2-40B4-BE49-F238E27FC236}">
                <a16:creationId xmlns:a16="http://schemas.microsoft.com/office/drawing/2014/main" id="{8C58A3EB-1B8E-D674-669F-DED72FBEB7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0"/>
          <a:stretch/>
        </p:blipFill>
        <p:spPr bwMode="auto">
          <a:xfrm>
            <a:off x="671148" y="4500415"/>
            <a:ext cx="2056683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kjw-window10\Desktop\SNU_Templete\Logo\Seoul_national_university_emblem.svg.png">
            <a:extLst>
              <a:ext uri="{FF2B5EF4-FFF2-40B4-BE49-F238E27FC236}">
                <a16:creationId xmlns:a16="http://schemas.microsoft.com/office/drawing/2014/main" id="{1D4A282D-393F-2DD0-A53E-6A4EF57529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1" y="4481943"/>
            <a:ext cx="585531" cy="60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648355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-1042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0" y="1060315"/>
            <a:ext cx="6046290" cy="45719"/>
          </a:xfrm>
          <a:prstGeom prst="parallelogram">
            <a:avLst>
              <a:gd name="adj" fmla="val 84915"/>
            </a:avLst>
          </a:prstGeom>
          <a:solidFill>
            <a:srgbClr val="01358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4" y="-343152"/>
            <a:ext cx="1137183" cy="1125107"/>
            <a:chOff x="-333215" y="-333213"/>
            <a:chExt cx="1137183" cy="1125107"/>
          </a:xfrm>
          <a:solidFill>
            <a:srgbClr val="01358B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5" y="1246374"/>
            <a:ext cx="8299450" cy="377162"/>
          </a:xfrm>
        </p:spPr>
        <p:txBody>
          <a:bodyPr/>
          <a:lstStyle>
            <a:lvl1pPr marL="457200" indent="-34290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5" y="461297"/>
            <a:ext cx="8299450" cy="5334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6" y="1715135"/>
            <a:ext cx="7945560" cy="321676"/>
          </a:xfrm>
        </p:spPr>
        <p:txBody>
          <a:bodyPr/>
          <a:lstStyle>
            <a:lvl1pPr marL="114300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9" name="Picture 2" descr="SNU GSCST - 서울대학교 융합과학기술대학원">
            <a:extLst>
              <a:ext uri="{FF2B5EF4-FFF2-40B4-BE49-F238E27FC236}">
                <a16:creationId xmlns:a16="http://schemas.microsoft.com/office/drawing/2014/main" id="{D2A43D15-C364-FFF4-ED10-3E841253312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0"/>
          <a:stretch/>
        </p:blipFill>
        <p:spPr bwMode="auto">
          <a:xfrm>
            <a:off x="355611" y="4804336"/>
            <a:ext cx="1024302" cy="2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kjw-window10\Desktop\SNU_Templete\Logo\Seoul_national_university_emblem.svg.png">
            <a:extLst>
              <a:ext uri="{FF2B5EF4-FFF2-40B4-BE49-F238E27FC236}">
                <a16:creationId xmlns:a16="http://schemas.microsoft.com/office/drawing/2014/main" id="{947A0AE4-D947-4699-7B89-260A35EA33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7" y="4802060"/>
            <a:ext cx="276044" cy="28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55549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프랙탈 아트, 스크린샷, 예술이(가) 표시된 사진&#10;&#10;자동 생성된 설명">
            <a:extLst>
              <a:ext uri="{FF2B5EF4-FFF2-40B4-BE49-F238E27FC236}">
                <a16:creationId xmlns:a16="http://schemas.microsoft.com/office/drawing/2014/main" id="{B19389D4-EB6E-FA66-3CE4-EB32EA48E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9065"/>
            <a:ext cx="9143999" cy="51625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E7B821-9413-295A-F460-2632AD9F84D5}"/>
              </a:ext>
            </a:extLst>
          </p:cNvPr>
          <p:cNvSpPr/>
          <p:nvPr userDrawn="1"/>
        </p:nvSpPr>
        <p:spPr>
          <a:xfrm>
            <a:off x="1" y="-19064"/>
            <a:ext cx="9144000" cy="5162564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A1CB361-CF7E-4717-194A-F1AB31B74E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8272" y="3842238"/>
            <a:ext cx="2067454" cy="13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54502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프랙탈 아트, 스크린샷, 예술이(가) 표시된 사진&#10;&#10;자동 생성된 설명">
            <a:extLst>
              <a:ext uri="{FF2B5EF4-FFF2-40B4-BE49-F238E27FC236}">
                <a16:creationId xmlns:a16="http://schemas.microsoft.com/office/drawing/2014/main" id="{B19389D4-EB6E-FA66-3CE4-EB32EA48E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9065"/>
            <a:ext cx="9143999" cy="51625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E7B821-9413-295A-F460-2632AD9F84D5}"/>
              </a:ext>
            </a:extLst>
          </p:cNvPr>
          <p:cNvSpPr/>
          <p:nvPr userDrawn="1"/>
        </p:nvSpPr>
        <p:spPr>
          <a:xfrm>
            <a:off x="1" y="-19064"/>
            <a:ext cx="9144000" cy="5162564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A1CB361-CF7E-4717-194A-F1AB31B74E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8272" y="3842238"/>
            <a:ext cx="2067454" cy="13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6618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연기이(가) 표시된 사진&#10;&#10;낮은 신뢰도로 자동 생성된 설명">
            <a:extLst>
              <a:ext uri="{FF2B5EF4-FFF2-40B4-BE49-F238E27FC236}">
                <a16:creationId xmlns:a16="http://schemas.microsoft.com/office/drawing/2014/main" id="{292BD39A-A1A4-7ACF-D6FC-79A236F52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972"/>
            <a:ext cx="9144000" cy="51524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0D3BEC-7809-B52A-23D7-F41185F63EE8}"/>
              </a:ext>
            </a:extLst>
          </p:cNvPr>
          <p:cNvSpPr/>
          <p:nvPr userDrawn="1"/>
        </p:nvSpPr>
        <p:spPr>
          <a:xfrm>
            <a:off x="0" y="-8972"/>
            <a:ext cx="9144000" cy="5174431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B1F52E-F936-799B-EF3C-B58358955C31}"/>
              </a:ext>
            </a:extLst>
          </p:cNvPr>
          <p:cNvSpPr/>
          <p:nvPr userDrawn="1"/>
        </p:nvSpPr>
        <p:spPr>
          <a:xfrm>
            <a:off x="323850" y="473389"/>
            <a:ext cx="8496300" cy="430816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1FE06-2730-DAAB-4F25-6171AA42D872}"/>
              </a:ext>
            </a:extLst>
          </p:cNvPr>
          <p:cNvSpPr txBox="1"/>
          <p:nvPr userDrawn="1"/>
        </p:nvSpPr>
        <p:spPr>
          <a:xfrm>
            <a:off x="118169" y="78320"/>
            <a:ext cx="347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ClariPi Research</a:t>
            </a:r>
            <a:endParaRPr lang="ko-KR" altLang="en-US">
              <a:solidFill>
                <a:schemeClr val="bg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12" name="그림 11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4902246-4876-0CB7-3D72-003BB4EFD0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8719" y="3994000"/>
            <a:ext cx="1461431" cy="9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48014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연기이(가) 표시된 사진&#10;&#10;낮은 신뢰도로 자동 생성된 설명">
            <a:extLst>
              <a:ext uri="{FF2B5EF4-FFF2-40B4-BE49-F238E27FC236}">
                <a16:creationId xmlns:a16="http://schemas.microsoft.com/office/drawing/2014/main" id="{292BD39A-A1A4-7ACF-D6FC-79A236F52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972"/>
            <a:ext cx="9144000" cy="51524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0D3BEC-7809-B52A-23D7-F41185F63EE8}"/>
              </a:ext>
            </a:extLst>
          </p:cNvPr>
          <p:cNvSpPr/>
          <p:nvPr userDrawn="1"/>
        </p:nvSpPr>
        <p:spPr>
          <a:xfrm>
            <a:off x="0" y="-8972"/>
            <a:ext cx="9144000" cy="5174431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B1F52E-F936-799B-EF3C-B58358955C31}"/>
              </a:ext>
            </a:extLst>
          </p:cNvPr>
          <p:cNvSpPr/>
          <p:nvPr userDrawn="1"/>
        </p:nvSpPr>
        <p:spPr>
          <a:xfrm>
            <a:off x="323850" y="473389"/>
            <a:ext cx="8496300" cy="430816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1FE06-2730-DAAB-4F25-6171AA42D872}"/>
              </a:ext>
            </a:extLst>
          </p:cNvPr>
          <p:cNvSpPr txBox="1"/>
          <p:nvPr userDrawn="1"/>
        </p:nvSpPr>
        <p:spPr>
          <a:xfrm>
            <a:off x="118169" y="78320"/>
            <a:ext cx="347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ClariPi Research</a:t>
            </a:r>
            <a:endParaRPr lang="ko-KR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4902246-4876-0CB7-3D72-003BB4EFD0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8719" y="3994000"/>
            <a:ext cx="1461431" cy="9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13946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프랙탈 아트, 스크린샷, 예술이(가) 표시된 사진&#10;&#10;자동 생성된 설명">
            <a:extLst>
              <a:ext uri="{FF2B5EF4-FFF2-40B4-BE49-F238E27FC236}">
                <a16:creationId xmlns:a16="http://schemas.microsoft.com/office/drawing/2014/main" id="{CA374045-3EE7-3DB8-4C51-3FEE2AFA3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-19065"/>
            <a:ext cx="9143999" cy="51625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AE265A-9A9A-1608-412C-78B901B6BEE5}"/>
              </a:ext>
            </a:extLst>
          </p:cNvPr>
          <p:cNvSpPr/>
          <p:nvPr userDrawn="1"/>
        </p:nvSpPr>
        <p:spPr>
          <a:xfrm>
            <a:off x="0" y="-19065"/>
            <a:ext cx="9143999" cy="51625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1BF55B-E8AA-2884-AEF8-CD2B19E01B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65361" y="4621003"/>
            <a:ext cx="1104832" cy="7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54549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페인팅, 예술이(가) 표시된 사진&#10;&#10;자동 생성된 설명">
            <a:extLst>
              <a:ext uri="{FF2B5EF4-FFF2-40B4-BE49-F238E27FC236}">
                <a16:creationId xmlns:a16="http://schemas.microsoft.com/office/drawing/2014/main" id="{39C3DFDC-CE6C-F2E3-E176-92EAB2EBF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0DCD2C-A45E-72EC-706A-87C27190B3C1}"/>
              </a:ext>
            </a:extLst>
          </p:cNvPr>
          <p:cNvSpPr/>
          <p:nvPr userDrawn="1"/>
        </p:nvSpPr>
        <p:spPr>
          <a:xfrm>
            <a:off x="1" y="-19064"/>
            <a:ext cx="9144000" cy="516256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1" name="그림 10" descr="그래픽, 상징, 폰트, 로고이(가) 표시된 사진&#10;&#10;자동 생성된 설명">
            <a:extLst>
              <a:ext uri="{FF2B5EF4-FFF2-40B4-BE49-F238E27FC236}">
                <a16:creationId xmlns:a16="http://schemas.microsoft.com/office/drawing/2014/main" id="{95776208-4929-F539-E1B9-A768DF26E0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8272" y="3842238"/>
            <a:ext cx="2067454" cy="13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80532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57" r:id="rId3"/>
    <p:sldLayoutId id="2147483664" r:id="rId4"/>
    <p:sldLayoutId id="2147483673" r:id="rId5"/>
    <p:sldLayoutId id="2147483666" r:id="rId6"/>
    <p:sldLayoutId id="2147483674" r:id="rId7"/>
    <p:sldLayoutId id="2147483668" r:id="rId8"/>
    <p:sldLayoutId id="2147483665" r:id="rId9"/>
    <p:sldLayoutId id="2147483675" r:id="rId10"/>
    <p:sldLayoutId id="2147483667" r:id="rId11"/>
    <p:sldLayoutId id="2147483676" r:id="rId12"/>
    <p:sldLayoutId id="2147483669" r:id="rId13"/>
    <p:sldLayoutId id="2147483671" r:id="rId14"/>
    <p:sldLayoutId id="2147483672" r:id="rId15"/>
    <p:sldLayoutId id="2147483670" r:id="rId1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m.post.naver.com/viewer/postView.nhn?volumeNo=28543282&amp;memberNo=7131400&amp;vType=VERTICAL" TargetMode="External"/><Relationship Id="rId3" Type="http://schemas.openxmlformats.org/officeDocument/2006/relationships/hyperlink" Target="https://www.youtube.com/watch?v=h7HUn-Sc740" TargetMode="External"/><Relationship Id="rId7" Type="http://schemas.openxmlformats.org/officeDocument/2006/relationships/hyperlink" Target="https://www.readersnews.com/news/articleView.html?idxno=20270" TargetMode="External"/><Relationship Id="rId12" Type="http://schemas.openxmlformats.org/officeDocument/2006/relationships/hyperlink" Target="https://wikidocs.net/250622" TargetMode="External"/><Relationship Id="rId2" Type="http://schemas.openxmlformats.org/officeDocument/2006/relationships/hyperlink" Target="https://www.youtube.com/watch?v=XvJ0zAApTOY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QEOV6Z_xKGQ" TargetMode="External"/><Relationship Id="rId11" Type="http://schemas.openxmlformats.org/officeDocument/2006/relationships/hyperlink" Target="https://devraphy.tistory.com/290" TargetMode="External"/><Relationship Id="rId5" Type="http://schemas.openxmlformats.org/officeDocument/2006/relationships/hyperlink" Target="https://www.youtube.com/watch?v=WNxCenKxkXI" TargetMode="External"/><Relationship Id="rId10" Type="http://schemas.openxmlformats.org/officeDocument/2006/relationships/hyperlink" Target="https://healtho.co.kr/news/view.php?idx=66728" TargetMode="External"/><Relationship Id="rId4" Type="http://schemas.openxmlformats.org/officeDocument/2006/relationships/hyperlink" Target="https://www.youtube.com/watch?v=vLKkTlPW1S4" TargetMode="External"/><Relationship Id="rId9" Type="http://schemas.openxmlformats.org/officeDocument/2006/relationships/hyperlink" Target="https://blog.ex-em.com/1830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5B1804-6283-0315-B8B9-1C3BA5708598}"/>
              </a:ext>
            </a:extLst>
          </p:cNvPr>
          <p:cNvSpPr txBox="1"/>
          <p:nvPr/>
        </p:nvSpPr>
        <p:spPr>
          <a:xfrm>
            <a:off x="631824" y="1061918"/>
            <a:ext cx="7051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AI</a:t>
            </a:r>
            <a:r>
              <a:rPr lang="ko-KR" altLang="en-US" sz="4000" b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altLang="ko-KR" sz="4000" b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StudyGroup</a:t>
            </a:r>
            <a:endParaRPr lang="ko-KR" altLang="en-US" sz="3600" b="1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DBDBD-5ADD-528A-710C-35A009C95C7C}"/>
              </a:ext>
            </a:extLst>
          </p:cNvPr>
          <p:cNvSpPr txBox="1"/>
          <p:nvPr/>
        </p:nvSpPr>
        <p:spPr>
          <a:xfrm>
            <a:off x="631824" y="1811643"/>
            <a:ext cx="705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  <a:r>
              <a:rPr lang="ko-KR" altLang="en-US" sz="2400" b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딥러닝 기초 </a:t>
            </a:r>
            <a:r>
              <a:rPr lang="en-US" altLang="ko-KR" sz="2400" b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01</a:t>
            </a:r>
            <a:endParaRPr lang="ko-KR" altLang="en-US" sz="2400" b="1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E4623-1E35-47DC-4CAB-5308933E3C8F}"/>
              </a:ext>
            </a:extLst>
          </p:cNvPr>
          <p:cNvSpPr txBox="1"/>
          <p:nvPr/>
        </p:nvSpPr>
        <p:spPr>
          <a:xfrm>
            <a:off x="2600324" y="3437805"/>
            <a:ext cx="6153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AI Team, ClariPi Research</a:t>
            </a:r>
          </a:p>
          <a:p>
            <a:pPr algn="r"/>
            <a:endParaRPr lang="en-US" altLang="ko-KR" sz="1400" b="1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r"/>
            <a:r>
              <a:rPr lang="en-US" altLang="ko-KR" sz="1400" b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Jemyoung Lee</a:t>
            </a:r>
            <a:endParaRPr lang="ko-KR" altLang="en-US" sz="1400" b="1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15BA9-A93C-AE74-9CDE-4270A450F576}"/>
              </a:ext>
            </a:extLst>
          </p:cNvPr>
          <p:cNvSpPr txBox="1"/>
          <p:nvPr/>
        </p:nvSpPr>
        <p:spPr>
          <a:xfrm>
            <a:off x="631824" y="2571750"/>
            <a:ext cx="7051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2025. 02. 05</a:t>
            </a:r>
            <a:endParaRPr lang="ko-KR" altLang="en-US" b="1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29745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C0298-E7CA-C2D6-D5B7-ADE9411BA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F7002-23C6-267F-FE3E-96304F5D69F0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0F9D9-2ED0-D901-E063-72CE90C61D0A}"/>
              </a:ext>
            </a:extLst>
          </p:cNvPr>
          <p:cNvSpPr txBox="1"/>
          <p:nvPr/>
        </p:nvSpPr>
        <p:spPr>
          <a:xfrm>
            <a:off x="686787" y="1071905"/>
            <a:ext cx="806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활동전위의 전파</a:t>
            </a:r>
          </a:p>
        </p:txBody>
      </p:sp>
      <p:pic>
        <p:nvPicPr>
          <p:cNvPr id="4" name="녹화_2025_02_04_16_16_06_284">
            <a:hlinkClick r:id="" action="ppaction://media"/>
            <a:extLst>
              <a:ext uri="{FF2B5EF4-FFF2-40B4-BE49-F238E27FC236}">
                <a16:creationId xmlns:a16="http://schemas.microsoft.com/office/drawing/2014/main" id="{FFD842B3-5718-4A84-AD80-FB6E4FE83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9746" y="1583268"/>
            <a:ext cx="5877592" cy="33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40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61999-9086-815A-81AE-783EE1DE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21BB38-7F70-784B-CEBD-1726DED37CEE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640B8-3D27-98ED-18BD-8458E7563ECB}"/>
              </a:ext>
            </a:extLst>
          </p:cNvPr>
          <p:cNvSpPr txBox="1"/>
          <p:nvPr/>
        </p:nvSpPr>
        <p:spPr>
          <a:xfrm>
            <a:off x="686787" y="1071905"/>
            <a:ext cx="806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뉴런 말단부</a:t>
            </a:r>
            <a:endParaRPr lang="en-US" altLang="ko-KR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신경전달물질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0188C6-E535-09EF-6AF0-9E1360E2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307" y="148699"/>
            <a:ext cx="5873656" cy="484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40045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30C3A-025A-778E-FC59-BB816DA71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F347B70-2569-5F75-F37B-146079E1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838" y="131786"/>
            <a:ext cx="6632187" cy="469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47263-8D35-4038-2833-02077D4672B2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75B76-E83E-008C-2A22-BD8FE89630B6}"/>
              </a:ext>
            </a:extLst>
          </p:cNvPr>
          <p:cNvSpPr txBox="1"/>
          <p:nvPr/>
        </p:nvSpPr>
        <p:spPr>
          <a:xfrm>
            <a:off x="686787" y="1071905"/>
            <a:ext cx="806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뉴런 말단부</a:t>
            </a:r>
            <a:endParaRPr lang="en-US" altLang="ko-KR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신경전달물질</a:t>
            </a:r>
          </a:p>
        </p:txBody>
      </p:sp>
    </p:spTree>
    <p:extLst>
      <p:ext uri="{BB962C8B-B14F-4D97-AF65-F5344CB8AC3E}">
        <p14:creationId xmlns:p14="http://schemas.microsoft.com/office/powerpoint/2010/main" val="2624705976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908EA-DD22-FA20-4889-403B8AF0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12009-9003-D999-DCCF-B5FC8546A18B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Title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9CA0F-8624-3823-E3FC-9BD3E7FD6D5A}"/>
              </a:ext>
            </a:extLst>
          </p:cNvPr>
          <p:cNvSpPr txBox="1"/>
          <p:nvPr/>
        </p:nvSpPr>
        <p:spPr>
          <a:xfrm>
            <a:off x="686787" y="1071905"/>
            <a:ext cx="806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sample</a:t>
            </a:r>
            <a:endParaRPr lang="ko-KR" altLang="en-US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4098" name="Picture 2" descr="[통통영상] '전설의 복서' 무하마드 알리 사망">
            <a:extLst>
              <a:ext uri="{FF2B5EF4-FFF2-40B4-BE49-F238E27FC236}">
                <a16:creationId xmlns:a16="http://schemas.microsoft.com/office/drawing/2014/main" id="{E8B8F431-F58B-2655-4D57-331590A1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2CD043-5856-47DD-57F5-92E039769E7E}"/>
              </a:ext>
            </a:extLst>
          </p:cNvPr>
          <p:cNvSpPr txBox="1"/>
          <p:nvPr/>
        </p:nvSpPr>
        <p:spPr>
          <a:xfrm>
            <a:off x="393703" y="913124"/>
            <a:ext cx="465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Float like a </a:t>
            </a:r>
            <a:r>
              <a:rPr lang="en-US" altLang="ko-KR" b="1" i="0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butterfly</a:t>
            </a:r>
            <a:r>
              <a:rPr lang="en-US" altLang="ko-KR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sting like a </a:t>
            </a:r>
            <a:r>
              <a:rPr lang="en-US" altLang="ko-KR" b="1" i="0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bee</a:t>
            </a:r>
            <a:r>
              <a:rPr lang="en-US" altLang="ko-KR" b="1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920765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C61D5-D4C6-04BF-581A-85948BDA3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ECB225-0CE4-4623-ABC2-216A027BD1B2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PKD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E6451-898E-ED0B-063A-B28F008C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3" y="766553"/>
            <a:ext cx="3431927" cy="4154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8C594B-C24B-BA19-CEBB-C3DF3690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296" y="1220055"/>
            <a:ext cx="3549703" cy="33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71030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5E02A-182A-882A-CC54-E316954A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30FD0-4F01-8F45-606B-1586E3EBAA42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4" name="Picture 2" descr="400 + 무료 Neuron &amp; 뉴런 이미지 - Pixabay">
            <a:extLst>
              <a:ext uri="{FF2B5EF4-FFF2-40B4-BE49-F238E27FC236}">
                <a16:creationId xmlns:a16="http://schemas.microsoft.com/office/drawing/2014/main" id="{A37F71DD-D1B7-7102-B6E9-4078B7AE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8215">
            <a:off x="4481979" y="1613025"/>
            <a:ext cx="3834890" cy="191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400 + 무료 Neuron &amp; 뉴런 이미지 - Pixabay">
            <a:extLst>
              <a:ext uri="{FF2B5EF4-FFF2-40B4-BE49-F238E27FC236}">
                <a16:creationId xmlns:a16="http://schemas.microsoft.com/office/drawing/2014/main" id="{2D39C420-8E27-D38E-0707-5AE541EE7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02119">
            <a:off x="2044432" y="3264003"/>
            <a:ext cx="2703316" cy="13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00 + 무료 Neuron &amp; 뉴런 이미지 - Pixabay">
            <a:extLst>
              <a:ext uri="{FF2B5EF4-FFF2-40B4-BE49-F238E27FC236}">
                <a16:creationId xmlns:a16="http://schemas.microsoft.com/office/drawing/2014/main" id="{9DA465C7-5258-A70B-3A56-4231B1779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7359">
            <a:off x="1732665" y="1895920"/>
            <a:ext cx="2703316" cy="13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400 + 무료 Neuron &amp; 뉴런 이미지 - Pixabay">
            <a:extLst>
              <a:ext uri="{FF2B5EF4-FFF2-40B4-BE49-F238E27FC236}">
                <a16:creationId xmlns:a16="http://schemas.microsoft.com/office/drawing/2014/main" id="{EC01463C-0E76-606D-B4DD-62344F149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5987">
            <a:off x="2251650" y="603396"/>
            <a:ext cx="2703316" cy="13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80120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F1588-08B4-E6B5-7515-11735AD2E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400 + 무료 Neuron &amp; 뉴런 이미지 - Pixabay">
            <a:extLst>
              <a:ext uri="{FF2B5EF4-FFF2-40B4-BE49-F238E27FC236}">
                <a16:creationId xmlns:a16="http://schemas.microsoft.com/office/drawing/2014/main" id="{A95CAA96-603E-4818-61B5-452AFD3DC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8215">
            <a:off x="4481979" y="1613025"/>
            <a:ext cx="3834890" cy="191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400 + 무료 Neuron &amp; 뉴런 이미지 - Pixabay">
            <a:extLst>
              <a:ext uri="{FF2B5EF4-FFF2-40B4-BE49-F238E27FC236}">
                <a16:creationId xmlns:a16="http://schemas.microsoft.com/office/drawing/2014/main" id="{1C24C1F0-B8E5-597B-D77D-D293FD6E0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02119">
            <a:off x="2044432" y="3264003"/>
            <a:ext cx="2703316" cy="13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00 + 무료 Neuron &amp; 뉴런 이미지 - Pixabay">
            <a:extLst>
              <a:ext uri="{FF2B5EF4-FFF2-40B4-BE49-F238E27FC236}">
                <a16:creationId xmlns:a16="http://schemas.microsoft.com/office/drawing/2014/main" id="{FD2BED8E-24B1-A970-A3C3-A525188D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7359">
            <a:off x="1732665" y="1895920"/>
            <a:ext cx="2703316" cy="13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400 + 무료 Neuron &amp; 뉴런 이미지 - Pixabay">
            <a:extLst>
              <a:ext uri="{FF2B5EF4-FFF2-40B4-BE49-F238E27FC236}">
                <a16:creationId xmlns:a16="http://schemas.microsoft.com/office/drawing/2014/main" id="{BC172DFC-8568-BACB-2E1D-54DD2B971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5987">
            <a:off x="2251650" y="603396"/>
            <a:ext cx="2703316" cy="13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688DBD4-2ABE-ECD7-E353-CF69DAFDC10F}"/>
              </a:ext>
            </a:extLst>
          </p:cNvPr>
          <p:cNvSpPr/>
          <p:nvPr/>
        </p:nvSpPr>
        <p:spPr>
          <a:xfrm>
            <a:off x="4670812" y="2058851"/>
            <a:ext cx="1313687" cy="13024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023550F-01F6-D15B-203E-E3F8E9531727}"/>
              </a:ext>
            </a:extLst>
          </p:cNvPr>
          <p:cNvSpPr/>
          <p:nvPr/>
        </p:nvSpPr>
        <p:spPr>
          <a:xfrm>
            <a:off x="1969407" y="2231250"/>
            <a:ext cx="914248" cy="9064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276269-59F9-361B-1304-8C01F769850D}"/>
              </a:ext>
            </a:extLst>
          </p:cNvPr>
          <p:cNvSpPr/>
          <p:nvPr/>
        </p:nvSpPr>
        <p:spPr>
          <a:xfrm>
            <a:off x="2426531" y="646160"/>
            <a:ext cx="914248" cy="9064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B19911-AFF6-E9BC-DBA5-E6439E907E14}"/>
              </a:ext>
            </a:extLst>
          </p:cNvPr>
          <p:cNvSpPr/>
          <p:nvPr/>
        </p:nvSpPr>
        <p:spPr>
          <a:xfrm>
            <a:off x="2426531" y="3973226"/>
            <a:ext cx="914248" cy="9064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EBE7B8F-36F4-8842-9ABA-E664907344C0}"/>
              </a:ext>
            </a:extLst>
          </p:cNvPr>
          <p:cNvSpPr/>
          <p:nvPr/>
        </p:nvSpPr>
        <p:spPr>
          <a:xfrm>
            <a:off x="7380044" y="2231250"/>
            <a:ext cx="914248" cy="9064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62C29CF-1A61-FBD8-A76E-EE04A38C32AA}"/>
              </a:ext>
            </a:extLst>
          </p:cNvPr>
          <p:cNvCxnSpPr>
            <a:cxnSpLocks/>
          </p:cNvCxnSpPr>
          <p:nvPr/>
        </p:nvCxnSpPr>
        <p:spPr>
          <a:xfrm>
            <a:off x="3403503" y="1267156"/>
            <a:ext cx="1590538" cy="79738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95D2053-5262-951F-5165-90B67706FD2B}"/>
              </a:ext>
            </a:extLst>
          </p:cNvPr>
          <p:cNvCxnSpPr>
            <a:cxnSpLocks/>
          </p:cNvCxnSpPr>
          <p:nvPr/>
        </p:nvCxnSpPr>
        <p:spPr>
          <a:xfrm>
            <a:off x="3049924" y="2632137"/>
            <a:ext cx="1593797" cy="3190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46F0653-447F-5E4D-64F9-1A6FBD209547}"/>
              </a:ext>
            </a:extLst>
          </p:cNvPr>
          <p:cNvCxnSpPr>
            <a:cxnSpLocks/>
          </p:cNvCxnSpPr>
          <p:nvPr/>
        </p:nvCxnSpPr>
        <p:spPr>
          <a:xfrm flipV="1">
            <a:off x="3340779" y="3178817"/>
            <a:ext cx="1424314" cy="86619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BB1CD9E-C458-1969-064B-9C7F618DAC66}"/>
              </a:ext>
            </a:extLst>
          </p:cNvPr>
          <p:cNvCxnSpPr>
            <a:cxnSpLocks/>
          </p:cNvCxnSpPr>
          <p:nvPr/>
        </p:nvCxnSpPr>
        <p:spPr>
          <a:xfrm>
            <a:off x="6057596" y="2632137"/>
            <a:ext cx="1249351" cy="5233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DAB1DE-95F2-58B6-A5E9-846971D3771F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Artificial 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85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FE828-2F29-FCA8-CA4E-0FDB2E4C5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9AC4F-5F90-0AAF-4DE4-9EE736469599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61B02D-B7C2-D1A0-0A29-98048BCD2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65" y="719290"/>
            <a:ext cx="6316599" cy="397022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6C4F91E-3011-FD67-6ACC-CD2AF00C5BE4}"/>
              </a:ext>
            </a:extLst>
          </p:cNvPr>
          <p:cNvGrpSpPr/>
          <p:nvPr/>
        </p:nvGrpSpPr>
        <p:grpSpPr>
          <a:xfrm>
            <a:off x="686787" y="2164735"/>
            <a:ext cx="2234213" cy="1421284"/>
            <a:chOff x="1732665" y="603396"/>
            <a:chExt cx="6584204" cy="4188510"/>
          </a:xfrm>
        </p:grpSpPr>
        <p:pic>
          <p:nvPicPr>
            <p:cNvPr id="7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92E126F0-4CC7-5F04-EFB6-75E7C4956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8215">
              <a:off x="4481979" y="1613025"/>
              <a:ext cx="3834890" cy="191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06917130-62FD-F20C-7B7C-BCD85509E2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02119">
              <a:off x="2044432" y="3264003"/>
              <a:ext cx="2703316" cy="13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81360273-9692-5147-A13D-91047C321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47359">
              <a:off x="1732665" y="1895920"/>
              <a:ext cx="2703316" cy="13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923FE9FD-0B39-B45F-D1BF-499429968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5987">
              <a:off x="2251650" y="603396"/>
              <a:ext cx="2703316" cy="13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888ACBB-1A5E-A6B2-E1A8-FABE3992EADF}"/>
                </a:ext>
              </a:extLst>
            </p:cNvPr>
            <p:cNvSpPr/>
            <p:nvPr/>
          </p:nvSpPr>
          <p:spPr>
            <a:xfrm>
              <a:off x="2426531" y="646160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92030E3-3641-A740-E311-26B5ED16D13E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03" y="1267156"/>
              <a:ext cx="1590538" cy="79738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9DB5CB6-F835-3B50-54BE-28328E37571C}"/>
                </a:ext>
              </a:extLst>
            </p:cNvPr>
            <p:cNvCxnSpPr>
              <a:cxnSpLocks/>
            </p:cNvCxnSpPr>
            <p:nvPr/>
          </p:nvCxnSpPr>
          <p:spPr>
            <a:xfrm>
              <a:off x="3049924" y="2632137"/>
              <a:ext cx="1593797" cy="31902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17FD08D-1985-E9E9-6576-F7D6A50B3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0779" y="3178817"/>
              <a:ext cx="1424314" cy="86619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2F4F201-48DF-D368-D1D9-D7C73B771B34}"/>
                </a:ext>
              </a:extLst>
            </p:cNvPr>
            <p:cNvCxnSpPr>
              <a:cxnSpLocks/>
            </p:cNvCxnSpPr>
            <p:nvPr/>
          </p:nvCxnSpPr>
          <p:spPr>
            <a:xfrm>
              <a:off x="6057596" y="2632137"/>
              <a:ext cx="1249351" cy="5233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6D29F49-4F9F-AA57-B605-E7992DD0E893}"/>
                </a:ext>
              </a:extLst>
            </p:cNvPr>
            <p:cNvSpPr/>
            <p:nvPr/>
          </p:nvSpPr>
          <p:spPr>
            <a:xfrm>
              <a:off x="2026071" y="2193786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D4C2323-887D-BD25-447D-626E65F1B5AB}"/>
                </a:ext>
              </a:extLst>
            </p:cNvPr>
            <p:cNvSpPr/>
            <p:nvPr/>
          </p:nvSpPr>
          <p:spPr>
            <a:xfrm>
              <a:off x="2404997" y="3885471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044164F-7F31-CFD7-8B8C-BE84C4D67A77}"/>
                </a:ext>
              </a:extLst>
            </p:cNvPr>
            <p:cNvSpPr/>
            <p:nvPr/>
          </p:nvSpPr>
          <p:spPr>
            <a:xfrm>
              <a:off x="7399834" y="2256863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E89E934-BEDE-7055-75A2-4E3D1ACAC9F0}"/>
                </a:ext>
              </a:extLst>
            </p:cNvPr>
            <p:cNvSpPr/>
            <p:nvPr/>
          </p:nvSpPr>
          <p:spPr>
            <a:xfrm>
              <a:off x="4682090" y="2079363"/>
              <a:ext cx="1299453" cy="126143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369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D94EE-2693-6942-FC43-C9506B270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E9B453-63F8-9947-25C9-39FBED4BB6B8}"/>
              </a:ext>
            </a:extLst>
          </p:cNvPr>
          <p:cNvSpPr txBox="1"/>
          <p:nvPr/>
        </p:nvSpPr>
        <p:spPr>
          <a:xfrm>
            <a:off x="686787" y="1071905"/>
            <a:ext cx="806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인공신경망 기본단위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621BFB-26CB-0804-5FC5-CA06756A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18" y="1450730"/>
            <a:ext cx="3302336" cy="25190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CD3583-4F62-2366-BF4F-2C0AB196F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54" y="1493917"/>
            <a:ext cx="4476771" cy="243271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0EB700-AE8C-0E25-7B2E-ECF89E6AA943}"/>
              </a:ext>
            </a:extLst>
          </p:cNvPr>
          <p:cNvGrpSpPr/>
          <p:nvPr/>
        </p:nvGrpSpPr>
        <p:grpSpPr>
          <a:xfrm>
            <a:off x="963753" y="1746072"/>
            <a:ext cx="2874822" cy="2064144"/>
            <a:chOff x="1732665" y="603396"/>
            <a:chExt cx="6584204" cy="4188510"/>
          </a:xfrm>
        </p:grpSpPr>
        <p:pic>
          <p:nvPicPr>
            <p:cNvPr id="8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543ED330-25B9-7137-523A-1ABD5D377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8215">
              <a:off x="4481979" y="1613025"/>
              <a:ext cx="3834890" cy="191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79A18F41-13F2-B9A6-25DA-29EF639A1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02119">
              <a:off x="2044432" y="3264003"/>
              <a:ext cx="2703316" cy="13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93B617BF-2421-191C-87A2-3C43D36F4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47359">
              <a:off x="1732665" y="1895920"/>
              <a:ext cx="2703316" cy="13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E2AFD618-B131-FB80-29CE-CC0FDF37A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5987">
              <a:off x="2251650" y="603396"/>
              <a:ext cx="2703316" cy="13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BE1B63E-C377-99AD-73F6-B1EEDB355336}"/>
                </a:ext>
              </a:extLst>
            </p:cNvPr>
            <p:cNvSpPr/>
            <p:nvPr/>
          </p:nvSpPr>
          <p:spPr>
            <a:xfrm>
              <a:off x="2426531" y="646160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BF48804-C327-F8F2-6629-484C4492C9B7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03" y="1267156"/>
              <a:ext cx="1590538" cy="79738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D08BD9E-22B5-497C-6815-F2A16A5530CD}"/>
                </a:ext>
              </a:extLst>
            </p:cNvPr>
            <p:cNvCxnSpPr>
              <a:cxnSpLocks/>
            </p:cNvCxnSpPr>
            <p:nvPr/>
          </p:nvCxnSpPr>
          <p:spPr>
            <a:xfrm>
              <a:off x="3049924" y="2632137"/>
              <a:ext cx="1593797" cy="31902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6DF53CF-28BE-0FEA-C2C9-971A5A30B7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0779" y="3178817"/>
              <a:ext cx="1424314" cy="86619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52D74EC-00F4-97FC-9F07-B43C808F914B}"/>
                </a:ext>
              </a:extLst>
            </p:cNvPr>
            <p:cNvCxnSpPr>
              <a:cxnSpLocks/>
            </p:cNvCxnSpPr>
            <p:nvPr/>
          </p:nvCxnSpPr>
          <p:spPr>
            <a:xfrm>
              <a:off x="6057596" y="2632137"/>
              <a:ext cx="1249351" cy="5233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C5216AB-6CA7-D053-4A71-9AE414B3035B}"/>
                </a:ext>
              </a:extLst>
            </p:cNvPr>
            <p:cNvSpPr/>
            <p:nvPr/>
          </p:nvSpPr>
          <p:spPr>
            <a:xfrm>
              <a:off x="2026071" y="2193786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27E28F1-55C6-DDD3-C3E9-87AF12951AA3}"/>
                </a:ext>
              </a:extLst>
            </p:cNvPr>
            <p:cNvSpPr/>
            <p:nvPr/>
          </p:nvSpPr>
          <p:spPr>
            <a:xfrm>
              <a:off x="2404997" y="3885471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A51C3E3-D4E4-14FC-15E1-5B68B540F5E7}"/>
                </a:ext>
              </a:extLst>
            </p:cNvPr>
            <p:cNvSpPr/>
            <p:nvPr/>
          </p:nvSpPr>
          <p:spPr>
            <a:xfrm>
              <a:off x="7399834" y="2256863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34C3EC2-E0F2-EF9F-F481-1B5949FD3D02}"/>
                </a:ext>
              </a:extLst>
            </p:cNvPr>
            <p:cNvSpPr/>
            <p:nvPr/>
          </p:nvSpPr>
          <p:spPr>
            <a:xfrm>
              <a:off x="4682090" y="2079363"/>
              <a:ext cx="1299453" cy="126143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53A447-01B5-FD62-77FE-36DD362DC19F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2109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8C92-FFC2-31A9-4D41-BBE8AC990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C281AE-4B0D-8FDA-1955-A7F8DAECEDE6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BF6418-EF41-68C0-2C9B-D69C1EAE03B5}"/>
              </a:ext>
            </a:extLst>
          </p:cNvPr>
          <p:cNvCxnSpPr>
            <a:cxnSpLocks/>
          </p:cNvCxnSpPr>
          <p:nvPr/>
        </p:nvCxnSpPr>
        <p:spPr>
          <a:xfrm>
            <a:off x="966515" y="3895725"/>
            <a:ext cx="33102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AF7193D-10CC-5E87-D6AD-9D0C9ECA1710}"/>
              </a:ext>
            </a:extLst>
          </p:cNvPr>
          <p:cNvCxnSpPr>
            <a:cxnSpLocks/>
          </p:cNvCxnSpPr>
          <p:nvPr/>
        </p:nvCxnSpPr>
        <p:spPr>
          <a:xfrm flipV="1">
            <a:off x="1404665" y="1255857"/>
            <a:ext cx="0" cy="3076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614EBE-9E60-C872-EFF3-C0F1DDD027B4}"/>
              </a:ext>
            </a:extLst>
          </p:cNvPr>
          <p:cNvSpPr txBox="1"/>
          <p:nvPr/>
        </p:nvSpPr>
        <p:spPr>
          <a:xfrm>
            <a:off x="3419474" y="1519537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6C0AE0-5B62-FB5C-316C-069B11B585A5}"/>
              </a:ext>
            </a:extLst>
          </p:cNvPr>
          <p:cNvSpPr txBox="1"/>
          <p:nvPr/>
        </p:nvSpPr>
        <p:spPr>
          <a:xfrm>
            <a:off x="1561830" y="3277354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03C18-886B-13A5-1420-31398E5AE250}"/>
              </a:ext>
            </a:extLst>
          </p:cNvPr>
          <p:cNvSpPr txBox="1"/>
          <p:nvPr/>
        </p:nvSpPr>
        <p:spPr>
          <a:xfrm>
            <a:off x="704580" y="1255780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☁️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98F5-B163-D1E4-58D2-3607E5F0E43E}"/>
              </a:ext>
            </a:extLst>
          </p:cNvPr>
          <p:cNvSpPr txBox="1"/>
          <p:nvPr/>
        </p:nvSpPr>
        <p:spPr>
          <a:xfrm>
            <a:off x="4100512" y="4101599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🍃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1ED72C-C00E-D50A-3A3D-E5C2B190D49A}"/>
              </a:ext>
            </a:extLst>
          </p:cNvPr>
          <p:cNvSpPr txBox="1"/>
          <p:nvPr/>
        </p:nvSpPr>
        <p:spPr>
          <a:xfrm>
            <a:off x="406627" y="1089414"/>
            <a:ext cx="115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구름 </a:t>
            </a:r>
            <a:r>
              <a:rPr lang="en-US" altLang="ko-KR"/>
              <a:t>( x2)</a:t>
            </a:r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5A86F8-F7CD-EB5D-1E4D-020D8E7443FE}"/>
              </a:ext>
            </a:extLst>
          </p:cNvPr>
          <p:cNvSpPr txBox="1"/>
          <p:nvPr/>
        </p:nvSpPr>
        <p:spPr>
          <a:xfrm>
            <a:off x="3402832" y="4193588"/>
            <a:ext cx="1147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바람</a:t>
            </a:r>
            <a:r>
              <a:rPr lang="en-US" altLang="ko-KR"/>
              <a:t>(x1)</a:t>
            </a: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8E2BAD-5E17-6D2F-1E11-57C6D679E191}"/>
              </a:ext>
            </a:extLst>
          </p:cNvPr>
          <p:cNvSpPr txBox="1"/>
          <p:nvPr/>
        </p:nvSpPr>
        <p:spPr>
          <a:xfrm>
            <a:off x="1718994" y="2824426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88A848-4F59-3B91-7842-F78703BF907F}"/>
              </a:ext>
            </a:extLst>
          </p:cNvPr>
          <p:cNvSpPr txBox="1"/>
          <p:nvPr/>
        </p:nvSpPr>
        <p:spPr>
          <a:xfrm>
            <a:off x="2030535" y="3151744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0CE2A6-14BB-B556-A242-077716908B95}"/>
              </a:ext>
            </a:extLst>
          </p:cNvPr>
          <p:cNvSpPr txBox="1"/>
          <p:nvPr/>
        </p:nvSpPr>
        <p:spPr>
          <a:xfrm>
            <a:off x="2280965" y="2718357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608052-276B-97D9-DEB1-0C7A7A259896}"/>
              </a:ext>
            </a:extLst>
          </p:cNvPr>
          <p:cNvSpPr txBox="1"/>
          <p:nvPr/>
        </p:nvSpPr>
        <p:spPr>
          <a:xfrm>
            <a:off x="2717033" y="1519537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CFBADB-0C48-DD27-05C9-0A2F84AC1AA1}"/>
              </a:ext>
            </a:extLst>
          </p:cNvPr>
          <p:cNvSpPr txBox="1"/>
          <p:nvPr/>
        </p:nvSpPr>
        <p:spPr>
          <a:xfrm>
            <a:off x="2999822" y="1842004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ED7581-E5B7-7CF7-59FC-E69633BDA668}"/>
              </a:ext>
            </a:extLst>
          </p:cNvPr>
          <p:cNvSpPr txBox="1"/>
          <p:nvPr/>
        </p:nvSpPr>
        <p:spPr>
          <a:xfrm>
            <a:off x="3282611" y="2229542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E6E98-CB4E-0D8F-27CF-C9EA64E1FC45}"/>
              </a:ext>
            </a:extLst>
          </p:cNvPr>
          <p:cNvSpPr txBox="1"/>
          <p:nvPr/>
        </p:nvSpPr>
        <p:spPr>
          <a:xfrm>
            <a:off x="2280200" y="1674969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2B523F-3B01-1271-7924-8A2002D24D28}"/>
              </a:ext>
            </a:extLst>
          </p:cNvPr>
          <p:cNvSpPr txBox="1"/>
          <p:nvPr/>
        </p:nvSpPr>
        <p:spPr>
          <a:xfrm>
            <a:off x="2562989" y="2062507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96ACA8-428A-E391-D2F1-B0148BF0032E}"/>
              </a:ext>
            </a:extLst>
          </p:cNvPr>
          <p:cNvSpPr txBox="1"/>
          <p:nvPr/>
        </p:nvSpPr>
        <p:spPr>
          <a:xfrm>
            <a:off x="2621620" y="3203500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3744D3-CC00-4F66-4AD6-6B78DD8A156D}"/>
              </a:ext>
            </a:extLst>
          </p:cNvPr>
          <p:cNvSpPr txBox="1"/>
          <p:nvPr/>
        </p:nvSpPr>
        <p:spPr>
          <a:xfrm>
            <a:off x="1157017" y="3908280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C99292-5206-2297-D63F-70DFF302BBDA}"/>
              </a:ext>
            </a:extLst>
          </p:cNvPr>
          <p:cNvSpPr txBox="1"/>
          <p:nvPr/>
        </p:nvSpPr>
        <p:spPr>
          <a:xfrm>
            <a:off x="1157017" y="1384707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986932-2A65-4C75-45FB-F6D336E74469}"/>
              </a:ext>
            </a:extLst>
          </p:cNvPr>
          <p:cNvSpPr txBox="1"/>
          <p:nvPr/>
        </p:nvSpPr>
        <p:spPr>
          <a:xfrm>
            <a:off x="3964808" y="3932666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9A5E364-970D-D1A3-BCE2-9644C032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71" y="706861"/>
            <a:ext cx="1638529" cy="357237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9196314-EDBC-1BCD-1735-BE2953D7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80" y="706861"/>
            <a:ext cx="885949" cy="35819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3546BD1-0FEA-653C-4E3D-9DE82F92B76A}"/>
              </a:ext>
            </a:extLst>
          </p:cNvPr>
          <p:cNvSpPr txBox="1"/>
          <p:nvPr/>
        </p:nvSpPr>
        <p:spPr>
          <a:xfrm>
            <a:off x="6957568" y="1213304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F5AFFE-33BB-A954-CE66-AA4D9B49E6F5}"/>
              </a:ext>
            </a:extLst>
          </p:cNvPr>
          <p:cNvSpPr txBox="1"/>
          <p:nvPr/>
        </p:nvSpPr>
        <p:spPr>
          <a:xfrm>
            <a:off x="6957568" y="1653519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F80CA-0744-DB6F-0C47-836925FDC53B}"/>
              </a:ext>
            </a:extLst>
          </p:cNvPr>
          <p:cNvSpPr txBox="1"/>
          <p:nvPr/>
        </p:nvSpPr>
        <p:spPr>
          <a:xfrm>
            <a:off x="6957568" y="2967430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91D6F2-3E05-3B81-67FE-CDB173AF1883}"/>
              </a:ext>
            </a:extLst>
          </p:cNvPr>
          <p:cNvSpPr txBox="1"/>
          <p:nvPr/>
        </p:nvSpPr>
        <p:spPr>
          <a:xfrm>
            <a:off x="6953862" y="2072836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8234B3-FD38-2C33-0A68-C05FAB85E947}"/>
              </a:ext>
            </a:extLst>
          </p:cNvPr>
          <p:cNvSpPr txBox="1"/>
          <p:nvPr/>
        </p:nvSpPr>
        <p:spPr>
          <a:xfrm>
            <a:off x="6953862" y="2470703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9BBF97-9CB4-325F-FFDC-91B95D857537}"/>
              </a:ext>
            </a:extLst>
          </p:cNvPr>
          <p:cNvSpPr txBox="1"/>
          <p:nvPr/>
        </p:nvSpPr>
        <p:spPr>
          <a:xfrm>
            <a:off x="6953862" y="3345727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269C87-CDDC-568D-B6B6-698DB0B61BAD}"/>
              </a:ext>
            </a:extLst>
          </p:cNvPr>
          <p:cNvSpPr txBox="1"/>
          <p:nvPr/>
        </p:nvSpPr>
        <p:spPr>
          <a:xfrm>
            <a:off x="6953862" y="3793418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E63CCC-4D45-C08E-5A85-D8ACE0831873}"/>
              </a:ext>
            </a:extLst>
          </p:cNvPr>
          <p:cNvSpPr txBox="1"/>
          <p:nvPr/>
        </p:nvSpPr>
        <p:spPr>
          <a:xfrm>
            <a:off x="6033619" y="790575"/>
            <a:ext cx="530692" cy="400110"/>
          </a:xfrm>
          <a:prstGeom prst="rect">
            <a:avLst/>
          </a:prstGeom>
          <a:solidFill>
            <a:srgbClr val="D8D8D8"/>
          </a:solidFill>
        </p:spPr>
        <p:txBody>
          <a:bodyPr wrap="square" rtlCol="0">
            <a:spAutoFit/>
          </a:bodyPr>
          <a:lstStyle/>
          <a:p>
            <a:r>
              <a:rPr lang="ko-KR" altLang="en-US" sz="2000"/>
              <a:t>🍃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99014-677B-D06B-35CF-D081593C55A6}"/>
              </a:ext>
            </a:extLst>
          </p:cNvPr>
          <p:cNvSpPr txBox="1"/>
          <p:nvPr/>
        </p:nvSpPr>
        <p:spPr>
          <a:xfrm>
            <a:off x="5291539" y="800100"/>
            <a:ext cx="530692" cy="400110"/>
          </a:xfrm>
          <a:prstGeom prst="rect">
            <a:avLst/>
          </a:prstGeom>
          <a:solidFill>
            <a:srgbClr val="D8D8D8"/>
          </a:solidFill>
        </p:spPr>
        <p:txBody>
          <a:bodyPr wrap="square" rtlCol="0">
            <a:spAutoFit/>
          </a:bodyPr>
          <a:lstStyle/>
          <a:p>
            <a:r>
              <a:rPr lang="ko-KR" altLang="en-US" sz="2000"/>
              <a:t>☁️</a:t>
            </a:r>
          </a:p>
        </p:txBody>
      </p:sp>
    </p:spTree>
    <p:extLst>
      <p:ext uri="{BB962C8B-B14F-4D97-AF65-F5344CB8AC3E}">
        <p14:creationId xmlns:p14="http://schemas.microsoft.com/office/powerpoint/2010/main" val="26007581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F54EEB-6754-01EF-590A-41E5B25E9633}"/>
              </a:ext>
            </a:extLst>
          </p:cNvPr>
          <p:cNvSpPr txBox="1"/>
          <p:nvPr/>
        </p:nvSpPr>
        <p:spPr>
          <a:xfrm>
            <a:off x="802034" y="847859"/>
            <a:ext cx="278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Contents</a:t>
            </a:r>
            <a:endParaRPr lang="ko-KR" altLang="en-US" sz="3600" b="1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A5CCCD-6AA3-76E7-E93C-854C6BAE9293}"/>
              </a:ext>
            </a:extLst>
          </p:cNvPr>
          <p:cNvSpPr/>
          <p:nvPr/>
        </p:nvSpPr>
        <p:spPr>
          <a:xfrm>
            <a:off x="925280" y="1684690"/>
            <a:ext cx="59803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실제 뉴런의 신호 전달 과정</a:t>
            </a:r>
            <a:endParaRPr lang="en-US" altLang="ko-KR" sz="20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Neural Network</a:t>
            </a:r>
            <a:r>
              <a:rPr lang="ko-KR" altLang="en-US" sz="20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의 신호 전달 과정</a:t>
            </a:r>
            <a:endParaRPr lang="en-US" altLang="ko-KR" sz="20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r>
              <a:rPr lang="ko-KR" altLang="en-US" sz="20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의 개념과 한계점</a:t>
            </a:r>
            <a:endParaRPr lang="en-US" altLang="ko-KR" sz="20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활성화 함수와 손실함수 </a:t>
            </a:r>
            <a:endParaRPr lang="en-US" altLang="ko-KR" sz="20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414574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F350C-140E-E27A-C06B-35E2D7B3F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D3DB548-2339-44AA-74C7-204C04F30287}"/>
              </a:ext>
            </a:extLst>
          </p:cNvPr>
          <p:cNvCxnSpPr>
            <a:cxnSpLocks/>
          </p:cNvCxnSpPr>
          <p:nvPr/>
        </p:nvCxnSpPr>
        <p:spPr>
          <a:xfrm>
            <a:off x="966515" y="3895725"/>
            <a:ext cx="33102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2039794-EDEE-B117-0B26-8D1AB7886AE6}"/>
              </a:ext>
            </a:extLst>
          </p:cNvPr>
          <p:cNvCxnSpPr>
            <a:cxnSpLocks/>
          </p:cNvCxnSpPr>
          <p:nvPr/>
        </p:nvCxnSpPr>
        <p:spPr>
          <a:xfrm flipV="1">
            <a:off x="1404665" y="1255857"/>
            <a:ext cx="0" cy="3076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69E2DA-6E78-BB77-B690-425B6811FFF3}"/>
              </a:ext>
            </a:extLst>
          </p:cNvPr>
          <p:cNvSpPr txBox="1"/>
          <p:nvPr/>
        </p:nvSpPr>
        <p:spPr>
          <a:xfrm>
            <a:off x="3419474" y="1519537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B5724-E095-9A05-4958-D194D8C44E87}"/>
              </a:ext>
            </a:extLst>
          </p:cNvPr>
          <p:cNvSpPr txBox="1"/>
          <p:nvPr/>
        </p:nvSpPr>
        <p:spPr>
          <a:xfrm>
            <a:off x="1561830" y="3277354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88636-9866-A830-A2A3-7E848E54D41B}"/>
              </a:ext>
            </a:extLst>
          </p:cNvPr>
          <p:cNvSpPr txBox="1"/>
          <p:nvPr/>
        </p:nvSpPr>
        <p:spPr>
          <a:xfrm>
            <a:off x="704580" y="1255780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☁️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EE375-40DE-A173-74B3-D317545B9711}"/>
              </a:ext>
            </a:extLst>
          </p:cNvPr>
          <p:cNvSpPr txBox="1"/>
          <p:nvPr/>
        </p:nvSpPr>
        <p:spPr>
          <a:xfrm>
            <a:off x="4100512" y="4101599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D8FD1-805E-B32D-10C9-FDA29019569A}"/>
              </a:ext>
            </a:extLst>
          </p:cNvPr>
          <p:cNvSpPr txBox="1"/>
          <p:nvPr/>
        </p:nvSpPr>
        <p:spPr>
          <a:xfrm>
            <a:off x="406627" y="1089414"/>
            <a:ext cx="115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구름 </a:t>
            </a:r>
            <a:r>
              <a:rPr lang="en-US" altLang="ko-KR"/>
              <a:t>( x2)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1EC0F-E179-B822-AAE1-62428068CE67}"/>
              </a:ext>
            </a:extLst>
          </p:cNvPr>
          <p:cNvSpPr txBox="1"/>
          <p:nvPr/>
        </p:nvSpPr>
        <p:spPr>
          <a:xfrm>
            <a:off x="3402832" y="4193588"/>
            <a:ext cx="1147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바람</a:t>
            </a:r>
            <a:r>
              <a:rPr lang="en-US" altLang="ko-KR"/>
              <a:t>(x1)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692FC-437A-FF55-00A7-086435825533}"/>
              </a:ext>
            </a:extLst>
          </p:cNvPr>
          <p:cNvSpPr txBox="1"/>
          <p:nvPr/>
        </p:nvSpPr>
        <p:spPr>
          <a:xfrm>
            <a:off x="1718994" y="2824426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C402F-68A5-29A3-DA91-4C096E5AA709}"/>
              </a:ext>
            </a:extLst>
          </p:cNvPr>
          <p:cNvSpPr txBox="1"/>
          <p:nvPr/>
        </p:nvSpPr>
        <p:spPr>
          <a:xfrm>
            <a:off x="2030535" y="3151744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89DA0-5D90-21C8-8A17-574D9A9E4994}"/>
              </a:ext>
            </a:extLst>
          </p:cNvPr>
          <p:cNvSpPr txBox="1"/>
          <p:nvPr/>
        </p:nvSpPr>
        <p:spPr>
          <a:xfrm>
            <a:off x="2280965" y="2718357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6B42D1-3DC8-7C8A-74D0-AF1638A8BE22}"/>
              </a:ext>
            </a:extLst>
          </p:cNvPr>
          <p:cNvSpPr txBox="1"/>
          <p:nvPr/>
        </p:nvSpPr>
        <p:spPr>
          <a:xfrm>
            <a:off x="2717033" y="1519537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16D9D-C458-B919-964B-FC0BED8F51DC}"/>
              </a:ext>
            </a:extLst>
          </p:cNvPr>
          <p:cNvSpPr txBox="1"/>
          <p:nvPr/>
        </p:nvSpPr>
        <p:spPr>
          <a:xfrm>
            <a:off x="2999822" y="1842004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DC5A1-9853-036C-5278-BAA0CFCC3CFB}"/>
              </a:ext>
            </a:extLst>
          </p:cNvPr>
          <p:cNvSpPr txBox="1"/>
          <p:nvPr/>
        </p:nvSpPr>
        <p:spPr>
          <a:xfrm>
            <a:off x="3282611" y="2229542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87DEB-E22E-3650-4E42-6BAD104F2A40}"/>
              </a:ext>
            </a:extLst>
          </p:cNvPr>
          <p:cNvSpPr txBox="1"/>
          <p:nvPr/>
        </p:nvSpPr>
        <p:spPr>
          <a:xfrm>
            <a:off x="2280200" y="1674969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653DB-541C-F181-4442-02D79C598492}"/>
              </a:ext>
            </a:extLst>
          </p:cNvPr>
          <p:cNvSpPr txBox="1"/>
          <p:nvPr/>
        </p:nvSpPr>
        <p:spPr>
          <a:xfrm>
            <a:off x="2562989" y="2062507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🌧️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126E3-9ADF-5E9C-0ED3-97A087A6BC4C}"/>
              </a:ext>
            </a:extLst>
          </p:cNvPr>
          <p:cNvSpPr txBox="1"/>
          <p:nvPr/>
        </p:nvSpPr>
        <p:spPr>
          <a:xfrm>
            <a:off x="2621620" y="3203500"/>
            <a:ext cx="5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☀️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7A630-136C-091D-D16A-DD9ECBFE5D81}"/>
              </a:ext>
            </a:extLst>
          </p:cNvPr>
          <p:cNvSpPr txBox="1"/>
          <p:nvPr/>
        </p:nvSpPr>
        <p:spPr>
          <a:xfrm>
            <a:off x="1157017" y="3908280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8DF18-7B22-660F-3657-6D3C9E8BFA7E}"/>
              </a:ext>
            </a:extLst>
          </p:cNvPr>
          <p:cNvSpPr txBox="1"/>
          <p:nvPr/>
        </p:nvSpPr>
        <p:spPr>
          <a:xfrm>
            <a:off x="1157017" y="1384707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4CE2C-5D94-24F3-D27E-D349F1833A7A}"/>
              </a:ext>
            </a:extLst>
          </p:cNvPr>
          <p:cNvSpPr txBox="1"/>
          <p:nvPr/>
        </p:nvSpPr>
        <p:spPr>
          <a:xfrm>
            <a:off x="3964808" y="3932666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31D0F83-007A-5B14-FDBF-E20F610B4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71" y="706861"/>
            <a:ext cx="1638529" cy="35723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5E5AF7-77B9-67D9-20C2-95BCC4CE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80" y="706861"/>
            <a:ext cx="885949" cy="3581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FDD96-3394-42B7-5422-5785D1F5DDD4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750098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F2825-7080-1DB3-32F3-E2DF9FB27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D45748-EC80-40F6-B513-70027B8B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26" y="961763"/>
            <a:ext cx="6782747" cy="3753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CC5DB5-D357-E0DB-D267-043C043E7C5B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82902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AF732-F230-824F-356D-A2D161995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A3793B-FA67-5F27-A3A6-4A93FEB5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90" y="985584"/>
            <a:ext cx="6773220" cy="3629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9F2A42-92C9-7DAF-14C6-5AAF1C57F8DD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629691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A6BE5-9CB7-999D-5AA9-310D5C2CF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5912BF1-3A3B-B528-D053-42C0AB62E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16579"/>
              </p:ext>
            </p:extLst>
          </p:nvPr>
        </p:nvGraphicFramePr>
        <p:xfrm>
          <a:off x="1077097" y="983907"/>
          <a:ext cx="13716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7445512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6347179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86718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0327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8535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2793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6896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35432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1028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18376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35829FA-F044-4E0D-24C5-1576AC3FF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756894"/>
              </p:ext>
            </p:extLst>
          </p:nvPr>
        </p:nvGraphicFramePr>
        <p:xfrm>
          <a:off x="4654378" y="983907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7124641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24857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37235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09639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18404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28353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19874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34341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59500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01BC3C-D3A4-5532-08B1-B487D812A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77123"/>
              </p:ext>
            </p:extLst>
          </p:nvPr>
        </p:nvGraphicFramePr>
        <p:xfrm>
          <a:off x="2683475" y="983907"/>
          <a:ext cx="13716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64348976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6708113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1745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95417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98903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3552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2483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07538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588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219659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5469133-212B-66F4-9892-D3D563E2D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73269"/>
              </p:ext>
            </p:extLst>
          </p:nvPr>
        </p:nvGraphicFramePr>
        <p:xfrm>
          <a:off x="5688226" y="983907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5629053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y’ </a:t>
                      </a:r>
                      <a:r>
                        <a:rPr lang="ko-KR" altLang="en-US" sz="1100" u="none" strike="noStrike">
                          <a:effectLst/>
                        </a:rPr>
                        <a:t>활성화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59139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4626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41505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02033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20094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3286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51999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47366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152A5CD-D3E1-6A68-9F15-6DE278BA4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69839"/>
              </p:ext>
            </p:extLst>
          </p:nvPr>
        </p:nvGraphicFramePr>
        <p:xfrm>
          <a:off x="6374026" y="983907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40768946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y' </a:t>
                      </a:r>
                      <a:r>
                        <a:rPr lang="ko-KR" altLang="en-US" sz="1100" u="none" strike="noStrike">
                          <a:effectLst/>
                        </a:rPr>
                        <a:t>계산값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57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29356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473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3470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2906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7352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27370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99256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E54A096-23E2-3AEC-E8DE-CC8A3D58B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907634"/>
              </p:ext>
            </p:extLst>
          </p:nvPr>
        </p:nvGraphicFramePr>
        <p:xfrm>
          <a:off x="7573662" y="983907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62108691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오차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04858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07755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77525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33611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155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9015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22749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933511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84CFAA8-E783-9B56-927E-7E3425697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94994"/>
              </p:ext>
            </p:extLst>
          </p:nvPr>
        </p:nvGraphicFramePr>
        <p:xfrm>
          <a:off x="2683475" y="3002177"/>
          <a:ext cx="13716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965406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3284535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72884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19187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06497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8111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4857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89103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03765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336183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862C8B3-874A-E95D-E3D6-FB5FFF65D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43378"/>
              </p:ext>
            </p:extLst>
          </p:nvPr>
        </p:nvGraphicFramePr>
        <p:xfrm>
          <a:off x="1077097" y="3002177"/>
          <a:ext cx="13716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7445512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6347179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86718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0327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8535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2793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6896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35432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1028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183766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6A125FB-B6DA-BE1A-C0B8-BC8056C5B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603463"/>
              </p:ext>
            </p:extLst>
          </p:nvPr>
        </p:nvGraphicFramePr>
        <p:xfrm>
          <a:off x="4654378" y="3002177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7124641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24857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37235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09639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18404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28353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19874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34341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595001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7A301CA-B018-B453-C626-2A3721F2D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88246"/>
              </p:ext>
            </p:extLst>
          </p:nvPr>
        </p:nvGraphicFramePr>
        <p:xfrm>
          <a:off x="5688226" y="3002177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32782234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y’ </a:t>
                      </a:r>
                      <a:r>
                        <a:rPr lang="ko-KR" altLang="en-US" sz="1100" u="none" strike="noStrike">
                          <a:effectLst/>
                        </a:rPr>
                        <a:t>활성화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72232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13483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7625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17453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92056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3545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76695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459175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AA6C77-C91F-AB9F-21FF-5D7CDE809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737973"/>
              </p:ext>
            </p:extLst>
          </p:nvPr>
        </p:nvGraphicFramePr>
        <p:xfrm>
          <a:off x="6379175" y="3002177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6251816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y’ </a:t>
                      </a:r>
                      <a:r>
                        <a:rPr lang="ko-KR" altLang="en-US" sz="1100" u="none" strike="noStrike">
                          <a:effectLst/>
                        </a:rPr>
                        <a:t>계산값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00400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4041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0.51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64869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13111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77115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73961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5260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989024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3AA0A8E-BF92-D040-9E94-06D7C5591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008639"/>
              </p:ext>
            </p:extLst>
          </p:nvPr>
        </p:nvGraphicFramePr>
        <p:xfrm>
          <a:off x="7573662" y="3002177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4379004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오차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6868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36749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10644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4886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87802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72273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9258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346958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B998556-6D2C-7BD1-4E22-E6BAF8208653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87292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5BD0E-BCE7-52F7-B727-A45298E4CCB7}"/>
              </a:ext>
            </a:extLst>
          </p:cNvPr>
          <p:cNvSpPr txBox="1"/>
          <p:nvPr/>
        </p:nvSpPr>
        <p:spPr>
          <a:xfrm>
            <a:off x="741405" y="1037968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가중치</a:t>
            </a:r>
            <a:r>
              <a:rPr lang="en-US" altLang="ko-KR"/>
              <a:t>’</a:t>
            </a:r>
            <a:r>
              <a:rPr lang="ko-KR" altLang="en-US"/>
              <a:t> </a:t>
            </a:r>
            <a:r>
              <a:rPr lang="en-US" altLang="ko-KR"/>
              <a:t>= </a:t>
            </a:r>
            <a:r>
              <a:rPr lang="ko-KR" altLang="en-US"/>
              <a:t>가중치</a:t>
            </a:r>
            <a:r>
              <a:rPr lang="en-US" altLang="ko-KR"/>
              <a:t> + (</a:t>
            </a:r>
            <a:r>
              <a:rPr lang="ko-KR" altLang="en-US"/>
              <a:t>입력값</a:t>
            </a:r>
            <a:r>
              <a:rPr lang="en-US" altLang="ko-KR"/>
              <a:t> * </a:t>
            </a:r>
            <a:r>
              <a:rPr lang="ko-KR" altLang="en-US"/>
              <a:t>오차 </a:t>
            </a:r>
            <a:r>
              <a:rPr lang="en-US" altLang="ko-KR"/>
              <a:t>* </a:t>
            </a:r>
            <a:r>
              <a:rPr lang="ko-KR" altLang="en-US"/>
              <a:t>학습률</a:t>
            </a:r>
            <a:r>
              <a:rPr lang="en-US" altLang="ko-KR"/>
              <a:t>) </a:t>
            </a:r>
            <a:r>
              <a:rPr lang="ko-KR" altLang="en-US"/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0285467-8B0A-950B-9F34-985BB46DA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67308"/>
              </p:ext>
            </p:extLst>
          </p:nvPr>
        </p:nvGraphicFramePr>
        <p:xfrm>
          <a:off x="805248" y="3159749"/>
          <a:ext cx="13716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7445512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6347179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86718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0327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8535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2793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6896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35432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1028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183766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F1AA6CD-5A6D-01ED-5E0B-0A02FDBCF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73779"/>
              </p:ext>
            </p:extLst>
          </p:nvPr>
        </p:nvGraphicFramePr>
        <p:xfrm>
          <a:off x="4382529" y="3159749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7124641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24857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37235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09639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18404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28353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19874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34341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595001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8DCE6B-5615-CCAF-142D-99C585E2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30590"/>
              </p:ext>
            </p:extLst>
          </p:nvPr>
        </p:nvGraphicFramePr>
        <p:xfrm>
          <a:off x="2411626" y="3159749"/>
          <a:ext cx="1371600" cy="1668677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64348976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6708113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1745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95417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9890354"/>
                  </a:ext>
                </a:extLst>
              </a:tr>
              <a:tr h="201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3552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2483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07538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588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219659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941FAF8-E522-764F-CC77-6406EC478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627059"/>
              </p:ext>
            </p:extLst>
          </p:nvPr>
        </p:nvGraphicFramePr>
        <p:xfrm>
          <a:off x="5416377" y="3159749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5629053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y’ </a:t>
                      </a:r>
                      <a:r>
                        <a:rPr lang="ko-KR" altLang="en-US" sz="1100" u="none" strike="noStrike">
                          <a:effectLst/>
                        </a:rPr>
                        <a:t>활성화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59139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4626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41505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02033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20094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3286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51999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473663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EECC44A-FB34-5537-741D-6333B2AC7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652308"/>
              </p:ext>
            </p:extLst>
          </p:nvPr>
        </p:nvGraphicFramePr>
        <p:xfrm>
          <a:off x="6102177" y="3159749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40768946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y' </a:t>
                      </a:r>
                      <a:r>
                        <a:rPr lang="ko-KR" altLang="en-US" sz="1100" u="none" strike="noStrike">
                          <a:effectLst/>
                        </a:rPr>
                        <a:t>계산값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57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29356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473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3470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2906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7352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27370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99256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B4DEB3-5FA6-D5D4-2D35-EE7FB8662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525737"/>
              </p:ext>
            </p:extLst>
          </p:nvPr>
        </p:nvGraphicFramePr>
        <p:xfrm>
          <a:off x="7301813" y="3159749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62108691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오차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04858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07755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77525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33611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155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9015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22749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933511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0F486BB-5BC7-4B09-1CFF-B049B70D50AA}"/>
              </a:ext>
            </a:extLst>
          </p:cNvPr>
          <p:cNvSpPr txBox="1"/>
          <p:nvPr/>
        </p:nvSpPr>
        <p:spPr>
          <a:xfrm>
            <a:off x="940141" y="1345745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w’</a:t>
            </a:r>
            <a:r>
              <a:rPr lang="ko-KR" altLang="en-US"/>
              <a:t>     </a:t>
            </a:r>
            <a:r>
              <a:rPr lang="en-US" altLang="ko-KR"/>
              <a:t>=      w    + (      x    * </a:t>
            </a:r>
            <a:r>
              <a:rPr lang="ko-KR" altLang="en-US"/>
              <a:t>오차 </a:t>
            </a:r>
            <a:r>
              <a:rPr lang="en-US" altLang="ko-KR"/>
              <a:t>* </a:t>
            </a:r>
            <a:r>
              <a:rPr lang="ko-KR" altLang="en-US"/>
              <a:t>학습률</a:t>
            </a:r>
            <a:r>
              <a:rPr lang="en-US" altLang="ko-KR"/>
              <a:t>) </a:t>
            </a:r>
            <a:r>
              <a:rPr lang="ko-KR" altLang="en-US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2EDB-1C3E-14F3-48D4-86F44E2D5AE5}"/>
              </a:ext>
            </a:extLst>
          </p:cNvPr>
          <p:cNvSpPr txBox="1"/>
          <p:nvPr/>
        </p:nvSpPr>
        <p:spPr>
          <a:xfrm>
            <a:off x="940141" y="1669282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w1’</a:t>
            </a:r>
            <a:r>
              <a:rPr lang="ko-KR" altLang="en-US"/>
              <a:t>   </a:t>
            </a:r>
            <a:r>
              <a:rPr lang="en-US" altLang="ko-KR"/>
              <a:t>=      0.3  + (    0.8  * (+1)</a:t>
            </a:r>
            <a:r>
              <a:rPr lang="ko-KR" altLang="en-US"/>
              <a:t>  </a:t>
            </a:r>
            <a:r>
              <a:rPr lang="en-US" altLang="ko-KR"/>
              <a:t>*   0.01  )  =  0.308</a:t>
            </a:r>
            <a:r>
              <a:rPr lang="ko-KR" altLang="en-US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030605-77F8-4C3D-BF83-ABEF587B4AA4}"/>
              </a:ext>
            </a:extLst>
          </p:cNvPr>
          <p:cNvSpPr txBox="1"/>
          <p:nvPr/>
        </p:nvSpPr>
        <p:spPr>
          <a:xfrm>
            <a:off x="940141" y="1992819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w2’</a:t>
            </a:r>
            <a:r>
              <a:rPr lang="ko-KR" altLang="en-US"/>
              <a:t>   </a:t>
            </a:r>
            <a:r>
              <a:rPr lang="en-US" altLang="ko-KR"/>
              <a:t>=      0.2  + (    0.6  * (+1) </a:t>
            </a:r>
            <a:r>
              <a:rPr lang="ko-KR" altLang="en-US"/>
              <a:t> </a:t>
            </a:r>
            <a:r>
              <a:rPr lang="en-US" altLang="ko-KR"/>
              <a:t>*   0.01  )  = </a:t>
            </a:r>
            <a:r>
              <a:rPr lang="ko-KR" altLang="en-US"/>
              <a:t> </a:t>
            </a:r>
            <a:r>
              <a:rPr lang="en-US" altLang="ko-KR"/>
              <a:t>0.206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465E18-210F-9A07-B812-3B43569FD081}"/>
              </a:ext>
            </a:extLst>
          </p:cNvPr>
          <p:cNvSpPr txBox="1"/>
          <p:nvPr/>
        </p:nvSpPr>
        <p:spPr>
          <a:xfrm>
            <a:off x="940141" y="2417861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y’ = 0.8*0.308 + 0.6*0.206  = </a:t>
            </a:r>
            <a:r>
              <a:rPr lang="en-US" altLang="ko-KR">
                <a:solidFill>
                  <a:srgbClr val="FF0000"/>
                </a:solidFill>
              </a:rPr>
              <a:t>0.37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2C1258-1927-8D09-4646-463E68D614B4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598722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6F19-231E-CBB9-27EF-7F1CDCE1E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5160AC-11FA-6F4A-92F1-F84F2A2F63F8}"/>
              </a:ext>
            </a:extLst>
          </p:cNvPr>
          <p:cNvSpPr txBox="1"/>
          <p:nvPr/>
        </p:nvSpPr>
        <p:spPr>
          <a:xfrm>
            <a:off x="741405" y="1037968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가중치</a:t>
            </a:r>
            <a:r>
              <a:rPr lang="en-US" altLang="ko-KR"/>
              <a:t>’</a:t>
            </a:r>
            <a:r>
              <a:rPr lang="ko-KR" altLang="en-US"/>
              <a:t> </a:t>
            </a:r>
            <a:r>
              <a:rPr lang="en-US" altLang="ko-KR"/>
              <a:t>= </a:t>
            </a:r>
            <a:r>
              <a:rPr lang="ko-KR" altLang="en-US"/>
              <a:t>가중치</a:t>
            </a:r>
            <a:r>
              <a:rPr lang="en-US" altLang="ko-KR"/>
              <a:t> + (</a:t>
            </a:r>
            <a:r>
              <a:rPr lang="ko-KR" altLang="en-US"/>
              <a:t>입력값</a:t>
            </a:r>
            <a:r>
              <a:rPr lang="en-US" altLang="ko-KR"/>
              <a:t> * </a:t>
            </a:r>
            <a:r>
              <a:rPr lang="ko-KR" altLang="en-US"/>
              <a:t>오차 </a:t>
            </a:r>
            <a:r>
              <a:rPr lang="en-US" altLang="ko-KR"/>
              <a:t>* </a:t>
            </a:r>
            <a:r>
              <a:rPr lang="ko-KR" altLang="en-US"/>
              <a:t>학습률</a:t>
            </a:r>
            <a:r>
              <a:rPr lang="en-US" altLang="ko-KR"/>
              <a:t>) </a:t>
            </a:r>
            <a:r>
              <a:rPr lang="ko-KR" altLang="en-US"/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85E8725-8E4B-C93A-CAAA-80693D890F06}"/>
              </a:ext>
            </a:extLst>
          </p:cNvPr>
          <p:cNvGraphicFramePr>
            <a:graphicFrameLocks noGrp="1"/>
          </p:cNvGraphicFramePr>
          <p:nvPr/>
        </p:nvGraphicFramePr>
        <p:xfrm>
          <a:off x="805248" y="3159749"/>
          <a:ext cx="13716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7445512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6347179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86718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0327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8535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2793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6896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35432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1028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183766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5DE638-A02E-9980-3CDB-EADF0D0452EC}"/>
              </a:ext>
            </a:extLst>
          </p:cNvPr>
          <p:cNvGraphicFramePr>
            <a:graphicFrameLocks noGrp="1"/>
          </p:cNvGraphicFramePr>
          <p:nvPr/>
        </p:nvGraphicFramePr>
        <p:xfrm>
          <a:off x="4382529" y="3159749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71246415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24857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37235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09639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18404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28353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19874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34341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595001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25C27C-E7B6-1D56-C9D5-7A1157420A73}"/>
              </a:ext>
            </a:extLst>
          </p:cNvPr>
          <p:cNvGraphicFramePr>
            <a:graphicFrameLocks noGrp="1"/>
          </p:cNvGraphicFramePr>
          <p:nvPr/>
        </p:nvGraphicFramePr>
        <p:xfrm>
          <a:off x="2411626" y="3159749"/>
          <a:ext cx="1371600" cy="1668677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64348976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6708113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1745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95417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9890354"/>
                  </a:ext>
                </a:extLst>
              </a:tr>
              <a:tr h="2018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3552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2483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07538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588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219659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A10CEC-AB6E-3C06-A10E-913FEBEB2D79}"/>
              </a:ext>
            </a:extLst>
          </p:cNvPr>
          <p:cNvGraphicFramePr>
            <a:graphicFrameLocks noGrp="1"/>
          </p:cNvGraphicFramePr>
          <p:nvPr/>
        </p:nvGraphicFramePr>
        <p:xfrm>
          <a:off x="5416377" y="3159749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5629053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y’ </a:t>
                      </a:r>
                      <a:r>
                        <a:rPr lang="ko-KR" altLang="en-US" sz="1100" u="none" strike="noStrike">
                          <a:effectLst/>
                        </a:rPr>
                        <a:t>활성화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59139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4626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41505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02033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20094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3286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51999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473663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951922E-242F-4F63-B5CE-B0579D6C76C4}"/>
              </a:ext>
            </a:extLst>
          </p:cNvPr>
          <p:cNvGraphicFramePr>
            <a:graphicFrameLocks noGrp="1"/>
          </p:cNvGraphicFramePr>
          <p:nvPr/>
        </p:nvGraphicFramePr>
        <p:xfrm>
          <a:off x="6102177" y="3159749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40768946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y' </a:t>
                      </a:r>
                      <a:r>
                        <a:rPr lang="ko-KR" altLang="en-US" sz="1100" u="none" strike="noStrike">
                          <a:effectLst/>
                        </a:rPr>
                        <a:t>계산값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57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29356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8473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3470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2906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73520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27370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399256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F56BDD-DC0D-C48C-A6A3-585D509E09BD}"/>
              </a:ext>
            </a:extLst>
          </p:cNvPr>
          <p:cNvGraphicFramePr>
            <a:graphicFrameLocks noGrp="1"/>
          </p:cNvGraphicFramePr>
          <p:nvPr/>
        </p:nvGraphicFramePr>
        <p:xfrm>
          <a:off x="7301813" y="3159749"/>
          <a:ext cx="685800" cy="1676400"/>
        </p:xfrm>
        <a:graphic>
          <a:graphicData uri="http://schemas.openxmlformats.org/drawingml/2006/table">
            <a:tbl>
              <a:tblPr>
                <a:tableStyleId>{5CD5B7B9-7AAB-4E71-8935-5ACDFAD8A81C}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62108691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오차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04858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07755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77525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33611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155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9015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22749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933511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50A9E2-2799-3145-006F-ED46A3C4CBAD}"/>
              </a:ext>
            </a:extLst>
          </p:cNvPr>
          <p:cNvSpPr txBox="1"/>
          <p:nvPr/>
        </p:nvSpPr>
        <p:spPr>
          <a:xfrm>
            <a:off x="940141" y="1345745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w’</a:t>
            </a:r>
            <a:r>
              <a:rPr lang="ko-KR" altLang="en-US"/>
              <a:t>     </a:t>
            </a:r>
            <a:r>
              <a:rPr lang="en-US" altLang="ko-KR"/>
              <a:t>=      w    + (      x    * </a:t>
            </a:r>
            <a:r>
              <a:rPr lang="ko-KR" altLang="en-US"/>
              <a:t>오차 </a:t>
            </a:r>
            <a:r>
              <a:rPr lang="en-US" altLang="ko-KR"/>
              <a:t>* </a:t>
            </a:r>
            <a:r>
              <a:rPr lang="ko-KR" altLang="en-US"/>
              <a:t>학습률</a:t>
            </a:r>
            <a:r>
              <a:rPr lang="en-US" altLang="ko-KR"/>
              <a:t>) </a:t>
            </a:r>
            <a:r>
              <a:rPr lang="ko-KR" altLang="en-US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4E216-E4BE-642E-7FC3-EF600201E1FB}"/>
              </a:ext>
            </a:extLst>
          </p:cNvPr>
          <p:cNvSpPr txBox="1"/>
          <p:nvPr/>
        </p:nvSpPr>
        <p:spPr>
          <a:xfrm>
            <a:off x="940141" y="1669282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w1’</a:t>
            </a:r>
            <a:r>
              <a:rPr lang="ko-KR" altLang="en-US"/>
              <a:t>   </a:t>
            </a:r>
            <a:r>
              <a:rPr lang="en-US" altLang="ko-KR"/>
              <a:t>=      0.3  + (    0.8  * (+1)</a:t>
            </a:r>
            <a:r>
              <a:rPr lang="ko-KR" altLang="en-US"/>
              <a:t>  </a:t>
            </a:r>
            <a:r>
              <a:rPr lang="en-US" altLang="ko-KR"/>
              <a:t>*   0.1  )  =  0.38</a:t>
            </a:r>
            <a:r>
              <a:rPr lang="ko-KR" altLang="en-US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DD31F5-3884-844F-1D44-67B37D21DF67}"/>
              </a:ext>
            </a:extLst>
          </p:cNvPr>
          <p:cNvSpPr txBox="1"/>
          <p:nvPr/>
        </p:nvSpPr>
        <p:spPr>
          <a:xfrm>
            <a:off x="940141" y="1992819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w2’</a:t>
            </a:r>
            <a:r>
              <a:rPr lang="ko-KR" altLang="en-US"/>
              <a:t>   </a:t>
            </a:r>
            <a:r>
              <a:rPr lang="en-US" altLang="ko-KR"/>
              <a:t>=      0.2  + (    0.6  * (+1) </a:t>
            </a:r>
            <a:r>
              <a:rPr lang="ko-KR" altLang="en-US"/>
              <a:t> </a:t>
            </a:r>
            <a:r>
              <a:rPr lang="en-US" altLang="ko-KR"/>
              <a:t>*   0.1  )  = </a:t>
            </a:r>
            <a:r>
              <a:rPr lang="ko-KR" altLang="en-US"/>
              <a:t> </a:t>
            </a:r>
            <a:r>
              <a:rPr lang="en-US" altLang="ko-KR"/>
              <a:t>0.26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90ACD-41E0-E434-0814-5F229A61F5EE}"/>
              </a:ext>
            </a:extLst>
          </p:cNvPr>
          <p:cNvSpPr txBox="1"/>
          <p:nvPr/>
        </p:nvSpPr>
        <p:spPr>
          <a:xfrm>
            <a:off x="940141" y="2417861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y’ = 0.8*0.38 + 0.6*0.26  = </a:t>
            </a:r>
            <a:r>
              <a:rPr lang="en-US" altLang="ko-KR">
                <a:solidFill>
                  <a:srgbClr val="FF0000"/>
                </a:solidFill>
              </a:rPr>
              <a:t>0.46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132C3-F640-2642-5BD9-B8ED99E73248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077094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D89AD-A6A8-81E5-F207-80F0E61C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634F9F-E5A3-CAE9-C170-90496CC9A8E5}"/>
              </a:ext>
            </a:extLst>
          </p:cNvPr>
          <p:cNvSpPr txBox="1"/>
          <p:nvPr/>
        </p:nvSpPr>
        <p:spPr>
          <a:xfrm>
            <a:off x="874237" y="613071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x1*w1 + x2*w2  = </a:t>
            </a:r>
            <a:r>
              <a:rPr lang="en-US" altLang="ko-KR">
                <a:solidFill>
                  <a:srgbClr val="FF0000"/>
                </a:solidFill>
              </a:rPr>
              <a:t>threshold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4652EA-BA04-71E3-079B-4CD2532DFD48}"/>
              </a:ext>
            </a:extLst>
          </p:cNvPr>
          <p:cNvCxnSpPr/>
          <p:nvPr/>
        </p:nvCxnSpPr>
        <p:spPr>
          <a:xfrm>
            <a:off x="3468130" y="768503"/>
            <a:ext cx="988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C4B83C1-80F6-EDA1-01BD-A3D015A20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564" y="323918"/>
            <a:ext cx="2648320" cy="905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C8A73-EA84-4F59-7481-373C57E78D81}"/>
              </a:ext>
            </a:extLst>
          </p:cNvPr>
          <p:cNvSpPr txBox="1"/>
          <p:nvPr/>
        </p:nvSpPr>
        <p:spPr>
          <a:xfrm>
            <a:off x="973091" y="1833086"/>
            <a:ext cx="4819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x*w1 + y*w2  = </a:t>
            </a:r>
            <a:r>
              <a:rPr lang="en-US" altLang="ko-KR">
                <a:solidFill>
                  <a:srgbClr val="FF0000"/>
                </a:solidFill>
              </a:rPr>
              <a:t>threshold</a:t>
            </a: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y =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 (w1/w2) x + (</a:t>
            </a:r>
            <a:r>
              <a:rPr lang="en-US" altLang="ko-KR">
                <a:solidFill>
                  <a:srgbClr val="FF0000"/>
                </a:solidFill>
              </a:rPr>
              <a:t>threshold</a:t>
            </a:r>
            <a:r>
              <a:rPr lang="en-US" altLang="ko-KR">
                <a:solidFill>
                  <a:schemeClr val="tx1"/>
                </a:solidFill>
              </a:rPr>
              <a:t>/w2)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37FDAA-15FA-3BA0-AF5C-E1900402B807}"/>
              </a:ext>
            </a:extLst>
          </p:cNvPr>
          <p:cNvSpPr txBox="1"/>
          <p:nvPr/>
        </p:nvSpPr>
        <p:spPr>
          <a:xfrm>
            <a:off x="973091" y="3216598"/>
            <a:ext cx="4819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y =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 (0.5/0.5) x + (</a:t>
            </a:r>
            <a:r>
              <a:rPr lang="en-US" altLang="ko-KR">
                <a:solidFill>
                  <a:srgbClr val="FF0000"/>
                </a:solidFill>
              </a:rPr>
              <a:t>0.5</a:t>
            </a:r>
            <a:r>
              <a:rPr lang="en-US" altLang="ko-KR">
                <a:solidFill>
                  <a:schemeClr val="tx1"/>
                </a:solidFill>
              </a:rPr>
              <a:t>/0.5)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  <a:highlight>
                  <a:srgbClr val="FFFF00"/>
                </a:highlight>
              </a:rPr>
              <a:t>y = -x + 1</a:t>
            </a:r>
            <a:endParaRPr lang="ko-KR" altLang="en-US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A5F107A-6D8A-AB70-5746-A0CE3FB15816}"/>
              </a:ext>
            </a:extLst>
          </p:cNvPr>
          <p:cNvGrpSpPr/>
          <p:nvPr/>
        </p:nvGrpSpPr>
        <p:grpSpPr>
          <a:xfrm>
            <a:off x="3981849" y="1620681"/>
            <a:ext cx="4367806" cy="3473850"/>
            <a:chOff x="3981849" y="1620681"/>
            <a:chExt cx="4367806" cy="3473850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D5E4858-016F-A6D6-7356-D2B9F6B48F73}"/>
                </a:ext>
              </a:extLst>
            </p:cNvPr>
            <p:cNvCxnSpPr>
              <a:cxnSpLocks/>
            </p:cNvCxnSpPr>
            <p:nvPr/>
          </p:nvCxnSpPr>
          <p:spPr>
            <a:xfrm>
              <a:off x="4541737" y="4426992"/>
              <a:ext cx="33102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9913DC1-F7A7-AB76-9953-8D723D61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9887" y="1787124"/>
              <a:ext cx="0" cy="30765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600170-D7EF-71C6-65F8-AF0C3AA25087}"/>
                </a:ext>
              </a:extLst>
            </p:cNvPr>
            <p:cNvSpPr txBox="1"/>
            <p:nvPr/>
          </p:nvSpPr>
          <p:spPr>
            <a:xfrm>
              <a:off x="6994696" y="2050804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🌧️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7251A9-C52F-DB96-0850-C0FCBCB80DA0}"/>
                </a:ext>
              </a:extLst>
            </p:cNvPr>
            <p:cNvSpPr txBox="1"/>
            <p:nvPr/>
          </p:nvSpPr>
          <p:spPr>
            <a:xfrm>
              <a:off x="5137052" y="3808621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☀️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10F78-D2BB-4E20-D3E2-52D8262F262E}"/>
                </a:ext>
              </a:extLst>
            </p:cNvPr>
            <p:cNvSpPr txBox="1"/>
            <p:nvPr/>
          </p:nvSpPr>
          <p:spPr>
            <a:xfrm>
              <a:off x="4279802" y="1787047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☁️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56A66D-C964-D9A3-67AC-063038745792}"/>
                </a:ext>
              </a:extLst>
            </p:cNvPr>
            <p:cNvSpPr txBox="1"/>
            <p:nvPr/>
          </p:nvSpPr>
          <p:spPr>
            <a:xfrm>
              <a:off x="7675734" y="4632866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🍃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11EC8-54C8-F7EA-857E-BD63D6F17EAA}"/>
                </a:ext>
              </a:extLst>
            </p:cNvPr>
            <p:cNvSpPr txBox="1"/>
            <p:nvPr/>
          </p:nvSpPr>
          <p:spPr>
            <a:xfrm>
              <a:off x="3981849" y="1620681"/>
              <a:ext cx="1155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구름 </a:t>
              </a:r>
              <a:r>
                <a:rPr lang="en-US" altLang="ko-KR"/>
                <a:t>( x2)</a:t>
              </a:r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9A3228-079C-CCA7-0F8A-D973D5953487}"/>
                </a:ext>
              </a:extLst>
            </p:cNvPr>
            <p:cNvSpPr txBox="1"/>
            <p:nvPr/>
          </p:nvSpPr>
          <p:spPr>
            <a:xfrm>
              <a:off x="6978054" y="4724855"/>
              <a:ext cx="1147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바람</a:t>
              </a:r>
              <a:r>
                <a:rPr lang="en-US" altLang="ko-KR"/>
                <a:t>(x1)</a:t>
              </a:r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9D558-6F35-5457-05A1-3A8D73341AA3}"/>
                </a:ext>
              </a:extLst>
            </p:cNvPr>
            <p:cNvSpPr txBox="1"/>
            <p:nvPr/>
          </p:nvSpPr>
          <p:spPr>
            <a:xfrm>
              <a:off x="5294216" y="3355693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☀️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012A70-C16C-5A66-6C99-DD1A2A068304}"/>
                </a:ext>
              </a:extLst>
            </p:cNvPr>
            <p:cNvSpPr txBox="1"/>
            <p:nvPr/>
          </p:nvSpPr>
          <p:spPr>
            <a:xfrm>
              <a:off x="5605757" y="3683011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☀️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3139CA-BDD3-95DC-D907-B18F32F75247}"/>
                </a:ext>
              </a:extLst>
            </p:cNvPr>
            <p:cNvSpPr txBox="1"/>
            <p:nvPr/>
          </p:nvSpPr>
          <p:spPr>
            <a:xfrm>
              <a:off x="5856187" y="3249624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☀️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9D99E3-3798-2C46-E9D8-552E767EBFFE}"/>
                </a:ext>
              </a:extLst>
            </p:cNvPr>
            <p:cNvSpPr txBox="1"/>
            <p:nvPr/>
          </p:nvSpPr>
          <p:spPr>
            <a:xfrm>
              <a:off x="6292255" y="2050804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🌧️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D15C9C-B20C-CAB1-BF5F-4EFAF79B737D}"/>
                </a:ext>
              </a:extLst>
            </p:cNvPr>
            <p:cNvSpPr txBox="1"/>
            <p:nvPr/>
          </p:nvSpPr>
          <p:spPr>
            <a:xfrm>
              <a:off x="6575044" y="2373271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🌧️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19ADA3-948C-432B-2BDA-09E8660AE9D9}"/>
                </a:ext>
              </a:extLst>
            </p:cNvPr>
            <p:cNvSpPr txBox="1"/>
            <p:nvPr/>
          </p:nvSpPr>
          <p:spPr>
            <a:xfrm>
              <a:off x="6857833" y="2760809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🌧️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C70E33-4211-D029-BF9B-4F7297CA416F}"/>
                </a:ext>
              </a:extLst>
            </p:cNvPr>
            <p:cNvSpPr txBox="1"/>
            <p:nvPr/>
          </p:nvSpPr>
          <p:spPr>
            <a:xfrm>
              <a:off x="5855422" y="2206236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🌧️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84E450-0665-8844-1DC5-21965EA00B63}"/>
                </a:ext>
              </a:extLst>
            </p:cNvPr>
            <p:cNvSpPr txBox="1"/>
            <p:nvPr/>
          </p:nvSpPr>
          <p:spPr>
            <a:xfrm>
              <a:off x="6138211" y="2593774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🌧️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125C8E-AB4C-6D87-2422-7CA6723B830A}"/>
                </a:ext>
              </a:extLst>
            </p:cNvPr>
            <p:cNvSpPr txBox="1"/>
            <p:nvPr/>
          </p:nvSpPr>
          <p:spPr>
            <a:xfrm>
              <a:off x="6196842" y="3734767"/>
              <a:ext cx="561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☀️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E74D07-DF74-23F2-776B-3E835BEC0C31}"/>
                </a:ext>
              </a:extLst>
            </p:cNvPr>
            <p:cNvSpPr txBox="1"/>
            <p:nvPr/>
          </p:nvSpPr>
          <p:spPr>
            <a:xfrm>
              <a:off x="4732239" y="4439547"/>
              <a:ext cx="809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0</a:t>
              </a:r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9C5288-A819-833D-F104-2F40F84ED8A1}"/>
                </a:ext>
              </a:extLst>
            </p:cNvPr>
            <p:cNvSpPr txBox="1"/>
            <p:nvPr/>
          </p:nvSpPr>
          <p:spPr>
            <a:xfrm>
              <a:off x="4732239" y="1915974"/>
              <a:ext cx="809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8E2B7A-EDCC-5C64-99F3-E14E21E500E1}"/>
                </a:ext>
              </a:extLst>
            </p:cNvPr>
            <p:cNvSpPr txBox="1"/>
            <p:nvPr/>
          </p:nvSpPr>
          <p:spPr>
            <a:xfrm>
              <a:off x="7540030" y="4463933"/>
              <a:ext cx="809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4B32CF0-EBF2-CF84-34E9-A89B648EC7C8}"/>
              </a:ext>
            </a:extLst>
          </p:cNvPr>
          <p:cNvCxnSpPr>
            <a:cxnSpLocks/>
          </p:cNvCxnSpPr>
          <p:nvPr/>
        </p:nvCxnSpPr>
        <p:spPr>
          <a:xfrm>
            <a:off x="5056244" y="1923251"/>
            <a:ext cx="2639467" cy="24418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2378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BD26C-5828-7F21-468B-8098F5BF7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E57C2C-2E43-06FD-79C8-D11A2A9D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85" y="1687064"/>
            <a:ext cx="5664229" cy="3234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36D97E-9D8F-E605-D577-917273C5B437}"/>
              </a:ext>
            </a:extLst>
          </p:cNvPr>
          <p:cNvSpPr txBox="1"/>
          <p:nvPr/>
        </p:nvSpPr>
        <p:spPr>
          <a:xfrm>
            <a:off x="703263" y="878472"/>
            <a:ext cx="8063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b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</a:b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: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차원 평면을 분할하는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차원 함수의 기울기와 절편을 점진적으로 찾아가는 인공신경망</a:t>
            </a:r>
            <a:b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</a:b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기울기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절편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sym typeface="Wingdings" panose="05000000000000000000" pitchFamily="2" charset="2"/>
              </a:rPr>
              <a:t>매개변수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sym typeface="Wingdings" panose="05000000000000000000" pitchFamily="2" charset="2"/>
              </a:rPr>
              <a:t>(parameter)</a:t>
            </a:r>
            <a:endParaRPr lang="ko-KR" altLang="en-US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839D6-31C8-460C-9CFE-C921CD01D35D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965714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97DB2-8EF5-187D-C73B-B494AE86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5F062D-4AF4-28B6-5D6F-2E8AFB23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62" y="1141858"/>
            <a:ext cx="7180029" cy="333808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88840CD-16A6-DA52-C36E-6CC15A7B1C8B}"/>
              </a:ext>
            </a:extLst>
          </p:cNvPr>
          <p:cNvGrpSpPr/>
          <p:nvPr/>
        </p:nvGrpSpPr>
        <p:grpSpPr>
          <a:xfrm>
            <a:off x="6655773" y="280085"/>
            <a:ext cx="2148017" cy="1618951"/>
            <a:chOff x="2044432" y="603396"/>
            <a:chExt cx="6272437" cy="4188510"/>
          </a:xfrm>
        </p:grpSpPr>
        <p:pic>
          <p:nvPicPr>
            <p:cNvPr id="6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71A40F1D-6A09-D43C-ECC6-6F08CAB3B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8215">
              <a:off x="4481979" y="1613025"/>
              <a:ext cx="3834890" cy="191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0F87892A-D107-C189-7CC9-E74A75483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02119">
              <a:off x="2044432" y="3264003"/>
              <a:ext cx="2703316" cy="13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E4889462-2ECD-2C1F-E251-55E316295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5987">
              <a:off x="2251650" y="603396"/>
              <a:ext cx="2703316" cy="13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AE672CF-A06B-67D0-18E3-D497D6DA7776}"/>
                </a:ext>
              </a:extLst>
            </p:cNvPr>
            <p:cNvSpPr/>
            <p:nvPr/>
          </p:nvSpPr>
          <p:spPr>
            <a:xfrm>
              <a:off x="2426531" y="646160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9721DC2-FCE5-177F-9018-4653B871FB7E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03" y="1267156"/>
              <a:ext cx="1590538" cy="79738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FBCBDDD-5804-03E3-E98B-121797854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0779" y="3178817"/>
              <a:ext cx="1424314" cy="86619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E00A6E0-A79D-A6AE-DEC4-E3687BF0ED1D}"/>
                </a:ext>
              </a:extLst>
            </p:cNvPr>
            <p:cNvCxnSpPr>
              <a:cxnSpLocks/>
            </p:cNvCxnSpPr>
            <p:nvPr/>
          </p:nvCxnSpPr>
          <p:spPr>
            <a:xfrm>
              <a:off x="6057596" y="2632137"/>
              <a:ext cx="1249351" cy="5233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8806214-B7AB-DC40-7D68-C78BB887C684}"/>
                </a:ext>
              </a:extLst>
            </p:cNvPr>
            <p:cNvSpPr/>
            <p:nvPr/>
          </p:nvSpPr>
          <p:spPr>
            <a:xfrm>
              <a:off x="2404997" y="3885471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615EC3-4AE2-7516-8F76-2808F731A12E}"/>
                </a:ext>
              </a:extLst>
            </p:cNvPr>
            <p:cNvSpPr/>
            <p:nvPr/>
          </p:nvSpPr>
          <p:spPr>
            <a:xfrm>
              <a:off x="7399834" y="2256863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588599B-2A2C-9890-EB52-F633E89FC7CF}"/>
                </a:ext>
              </a:extLst>
            </p:cNvPr>
            <p:cNvSpPr/>
            <p:nvPr/>
          </p:nvSpPr>
          <p:spPr>
            <a:xfrm>
              <a:off x="4682090" y="2079363"/>
              <a:ext cx="1299453" cy="126143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3320261-0155-01D5-1489-A5F8A09DC087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805784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9C7EC-F7AE-71DB-D566-34217EF0D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C59B1A-41FD-63B4-A3BD-A48CEB4E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5" y="1157337"/>
            <a:ext cx="7891849" cy="324480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796A8BD-E1BF-C936-B8CF-EEECA35B7F7B}"/>
              </a:ext>
            </a:extLst>
          </p:cNvPr>
          <p:cNvGrpSpPr/>
          <p:nvPr/>
        </p:nvGrpSpPr>
        <p:grpSpPr>
          <a:xfrm>
            <a:off x="6549007" y="280085"/>
            <a:ext cx="2254783" cy="1618951"/>
            <a:chOff x="1732665" y="603396"/>
            <a:chExt cx="6584204" cy="4188510"/>
          </a:xfrm>
        </p:grpSpPr>
        <p:pic>
          <p:nvPicPr>
            <p:cNvPr id="6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3EA7E8BE-68CB-10ED-B3B1-1B9A9B8FD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8215">
              <a:off x="4481979" y="1613025"/>
              <a:ext cx="3834890" cy="191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52B343BC-0269-34F7-3D85-FFAFF2A5C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02119">
              <a:off x="2044432" y="3264003"/>
              <a:ext cx="2703316" cy="13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96535693-62B6-9AAE-4987-3ACAA4FE9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47359">
              <a:off x="1732665" y="1895920"/>
              <a:ext cx="2703316" cy="13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F33ACF68-738B-5DF6-E609-F14694573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5987">
              <a:off x="2251650" y="603396"/>
              <a:ext cx="2703316" cy="13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CF601E6-5E4F-FEF0-B81B-B826836199A1}"/>
                </a:ext>
              </a:extLst>
            </p:cNvPr>
            <p:cNvSpPr/>
            <p:nvPr/>
          </p:nvSpPr>
          <p:spPr>
            <a:xfrm>
              <a:off x="2426531" y="646160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6105281-D36A-43D8-C160-215FC07CFCF1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03" y="1267156"/>
              <a:ext cx="1590538" cy="79738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CA6EC06-326E-6AC2-C1A7-ED4AFB3BA979}"/>
                </a:ext>
              </a:extLst>
            </p:cNvPr>
            <p:cNvCxnSpPr>
              <a:cxnSpLocks/>
            </p:cNvCxnSpPr>
            <p:nvPr/>
          </p:nvCxnSpPr>
          <p:spPr>
            <a:xfrm>
              <a:off x="3049924" y="2632137"/>
              <a:ext cx="1593797" cy="31902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8A8F7F1-0D9F-28B7-E3F3-C72D5364E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0779" y="3178817"/>
              <a:ext cx="1424314" cy="86619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66820DA-7211-2B98-6876-CBD24790B5D5}"/>
                </a:ext>
              </a:extLst>
            </p:cNvPr>
            <p:cNvCxnSpPr>
              <a:cxnSpLocks/>
            </p:cNvCxnSpPr>
            <p:nvPr/>
          </p:nvCxnSpPr>
          <p:spPr>
            <a:xfrm>
              <a:off x="6057596" y="2632137"/>
              <a:ext cx="1249351" cy="5233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1F635C8-B4F6-89A2-0115-58879C99E4E8}"/>
                </a:ext>
              </a:extLst>
            </p:cNvPr>
            <p:cNvSpPr/>
            <p:nvPr/>
          </p:nvSpPr>
          <p:spPr>
            <a:xfrm>
              <a:off x="2026071" y="2193786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A10C119-5682-2CD8-7DE8-B8281D5E4DA0}"/>
                </a:ext>
              </a:extLst>
            </p:cNvPr>
            <p:cNvSpPr/>
            <p:nvPr/>
          </p:nvSpPr>
          <p:spPr>
            <a:xfrm>
              <a:off x="2404997" y="3885471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DD312B-3585-4BCC-BC95-9CD71408CA50}"/>
                </a:ext>
              </a:extLst>
            </p:cNvPr>
            <p:cNvSpPr/>
            <p:nvPr/>
          </p:nvSpPr>
          <p:spPr>
            <a:xfrm>
              <a:off x="7399834" y="2256863"/>
              <a:ext cx="914248" cy="9064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2A985D4-A711-CBA4-4B98-8BA491880F01}"/>
                </a:ext>
              </a:extLst>
            </p:cNvPr>
            <p:cNvSpPr/>
            <p:nvPr/>
          </p:nvSpPr>
          <p:spPr>
            <a:xfrm>
              <a:off x="4682090" y="2079363"/>
              <a:ext cx="1299453" cy="126143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3EFCD70-BB4C-C566-BFC1-FC39D9E798B0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230939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EAA6-CBF5-F28F-E294-865541AF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6F4F6D-295D-9BD2-9DA3-5C0C19DE54A6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81883F-419F-0617-86F3-16159E49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32"/>
          <a:stretch/>
        </p:blipFill>
        <p:spPr>
          <a:xfrm>
            <a:off x="686787" y="1533570"/>
            <a:ext cx="4840802" cy="297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E34058-4FEA-514C-F091-B6D257DC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43" y="1567573"/>
            <a:ext cx="3732985" cy="24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18914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683E3-C823-6C08-06C3-23CFE7E8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15025C-6C78-0FBD-AE05-23CACE54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81" y="868319"/>
            <a:ext cx="6649378" cy="3877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D74EBC-A11B-40BC-0D1F-16F55C569EB7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논리 게이트</a:t>
            </a:r>
          </a:p>
        </p:txBody>
      </p:sp>
    </p:spTree>
    <p:extLst>
      <p:ext uri="{BB962C8B-B14F-4D97-AF65-F5344CB8AC3E}">
        <p14:creationId xmlns:p14="http://schemas.microsoft.com/office/powerpoint/2010/main" val="937601453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0E096-B1FB-BA87-FB4B-DF2495260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134FD5-D2A6-43B5-7660-E717247B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8" y="1385302"/>
            <a:ext cx="7840557" cy="2631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0D650-F5FE-24CA-CFA7-78C2E822B116}"/>
              </a:ext>
            </a:extLst>
          </p:cNvPr>
          <p:cNvSpPr txBox="1"/>
          <p:nvPr/>
        </p:nvSpPr>
        <p:spPr>
          <a:xfrm>
            <a:off x="7537621" y="3632887"/>
            <a:ext cx="47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99F8D-B8E1-E1F8-5695-B5B7B19BA1E3}"/>
              </a:ext>
            </a:extLst>
          </p:cNvPr>
          <p:cNvSpPr txBox="1"/>
          <p:nvPr/>
        </p:nvSpPr>
        <p:spPr>
          <a:xfrm>
            <a:off x="5840626" y="1944130"/>
            <a:ext cx="47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23D62-E05E-D429-7F62-9BC3F572D2F9}"/>
              </a:ext>
            </a:extLst>
          </p:cNvPr>
          <p:cNvSpPr txBox="1"/>
          <p:nvPr/>
        </p:nvSpPr>
        <p:spPr>
          <a:xfrm>
            <a:off x="5914766" y="3544900"/>
            <a:ext cx="47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102DF-0458-744F-3B7A-CB2BDA1373C3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Perceptron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의 한계</a:t>
            </a:r>
          </a:p>
        </p:txBody>
      </p:sp>
    </p:spTree>
    <p:extLst>
      <p:ext uri="{BB962C8B-B14F-4D97-AF65-F5344CB8AC3E}">
        <p14:creationId xmlns:p14="http://schemas.microsoft.com/office/powerpoint/2010/main" val="373650820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17D6-89E5-8BAC-BAE0-0D6E4467B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470954-75DE-ADB1-028E-12A2DC84503F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다중 퍼셉트론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D4064A-AF26-AF39-924A-49EA64AD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36" y="1119035"/>
            <a:ext cx="5326328" cy="28260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AABEAE-6F06-822F-2208-34F6E5709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35" y="1226294"/>
            <a:ext cx="5326329" cy="2614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58A8DF-D827-0C46-9ADD-AA7A2612B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06" y="1119035"/>
            <a:ext cx="5326328" cy="31679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7DD3BE-A617-61FA-E8D8-6E4A59BC3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898" y="945902"/>
            <a:ext cx="5108201" cy="32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546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405F4-E0D3-43B8-2D3C-550164DB3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F3C51A-85EE-D082-2E25-E89114D9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80" y="1219040"/>
            <a:ext cx="2607692" cy="3189137"/>
          </a:xfrm>
          <a:prstGeom prst="rect">
            <a:avLst/>
          </a:prstGeom>
        </p:spPr>
      </p:pic>
      <p:pic>
        <p:nvPicPr>
          <p:cNvPr id="7" name="Picture 2" descr="400 + 무료 Neuron &amp; 뉴런 이미지 - Pixabay">
            <a:extLst>
              <a:ext uri="{FF2B5EF4-FFF2-40B4-BE49-F238E27FC236}">
                <a16:creationId xmlns:a16="http://schemas.microsoft.com/office/drawing/2014/main" id="{C30DE3CC-5F6E-7CE4-699A-527934858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8215">
            <a:off x="7300460" y="2201182"/>
            <a:ext cx="1313271" cy="74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324526F-2ED1-3345-5829-815C5236CEFC}"/>
              </a:ext>
            </a:extLst>
          </p:cNvPr>
          <p:cNvGrpSpPr/>
          <p:nvPr/>
        </p:nvGrpSpPr>
        <p:grpSpPr>
          <a:xfrm rot="19789468">
            <a:off x="4416959" y="1869661"/>
            <a:ext cx="939141" cy="564765"/>
            <a:chOff x="5126535" y="1919471"/>
            <a:chExt cx="939141" cy="564765"/>
          </a:xfrm>
        </p:grpSpPr>
        <p:pic>
          <p:nvPicPr>
            <p:cNvPr id="10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51289A8F-F866-4C27-2062-88AD53C86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5987">
              <a:off x="5126535" y="1919471"/>
              <a:ext cx="925760" cy="52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D0C17EE-144B-4F85-5522-2CBF29E6A0D6}"/>
                </a:ext>
              </a:extLst>
            </p:cNvPr>
            <p:cNvSpPr/>
            <p:nvPr/>
          </p:nvSpPr>
          <p:spPr>
            <a:xfrm>
              <a:off x="5186424" y="1936000"/>
              <a:ext cx="313087" cy="350357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B611080-E369-1FA1-1705-DA3F67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5520991" y="2176029"/>
              <a:ext cx="544685" cy="30820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5039435-613C-E451-D7C7-849665B5E16A}"/>
              </a:ext>
            </a:extLst>
          </p:cNvPr>
          <p:cNvCxnSpPr>
            <a:cxnSpLocks/>
          </p:cNvCxnSpPr>
          <p:nvPr/>
        </p:nvCxnSpPr>
        <p:spPr>
          <a:xfrm>
            <a:off x="7840035" y="2595091"/>
            <a:ext cx="427844" cy="2022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693AE8E-B954-5B9D-86CB-9235D027BED1}"/>
              </a:ext>
            </a:extLst>
          </p:cNvPr>
          <p:cNvSpPr/>
          <p:nvPr/>
        </p:nvSpPr>
        <p:spPr>
          <a:xfrm>
            <a:off x="8299689" y="2450039"/>
            <a:ext cx="313087" cy="350357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B2AF6C7-DC9D-6B21-80BC-3962613433DF}"/>
              </a:ext>
            </a:extLst>
          </p:cNvPr>
          <p:cNvSpPr/>
          <p:nvPr/>
        </p:nvSpPr>
        <p:spPr>
          <a:xfrm>
            <a:off x="7368989" y="2381432"/>
            <a:ext cx="445002" cy="487572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0F0C333-A588-DF57-9D19-8A6B967ED5B9}"/>
              </a:ext>
            </a:extLst>
          </p:cNvPr>
          <p:cNvGrpSpPr/>
          <p:nvPr/>
        </p:nvGrpSpPr>
        <p:grpSpPr>
          <a:xfrm rot="18303635">
            <a:off x="4129224" y="1642119"/>
            <a:ext cx="1436585" cy="593461"/>
            <a:chOff x="5126535" y="1919471"/>
            <a:chExt cx="939141" cy="564765"/>
          </a:xfrm>
        </p:grpSpPr>
        <p:pic>
          <p:nvPicPr>
            <p:cNvPr id="22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82935766-BD61-73BC-F748-2F46AD0D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5987">
              <a:off x="5126535" y="1919471"/>
              <a:ext cx="925760" cy="52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B89C58-2591-B881-70CD-96C8004ADDEB}"/>
                </a:ext>
              </a:extLst>
            </p:cNvPr>
            <p:cNvSpPr/>
            <p:nvPr/>
          </p:nvSpPr>
          <p:spPr>
            <a:xfrm>
              <a:off x="5186424" y="1936000"/>
              <a:ext cx="313087" cy="350357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7070D6C-3603-204F-A9CD-670C4F884B7F}"/>
                </a:ext>
              </a:extLst>
            </p:cNvPr>
            <p:cNvCxnSpPr>
              <a:cxnSpLocks/>
            </p:cNvCxnSpPr>
            <p:nvPr/>
          </p:nvCxnSpPr>
          <p:spPr>
            <a:xfrm>
              <a:off x="5520991" y="2176029"/>
              <a:ext cx="544685" cy="30820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E05197-9A41-8D74-35E2-CF3D06B21C73}"/>
              </a:ext>
            </a:extLst>
          </p:cNvPr>
          <p:cNvGrpSpPr/>
          <p:nvPr/>
        </p:nvGrpSpPr>
        <p:grpSpPr>
          <a:xfrm rot="1170687">
            <a:off x="4224617" y="2242748"/>
            <a:ext cx="1247429" cy="373260"/>
            <a:chOff x="5126535" y="1919471"/>
            <a:chExt cx="939141" cy="564765"/>
          </a:xfrm>
        </p:grpSpPr>
        <p:pic>
          <p:nvPicPr>
            <p:cNvPr id="26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D92D1886-740B-61D0-EFF3-4CA71EEA0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5987">
              <a:off x="5126535" y="1919471"/>
              <a:ext cx="925760" cy="52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94182FF-D28C-CDCA-C329-30FCC83B5815}"/>
                </a:ext>
              </a:extLst>
            </p:cNvPr>
            <p:cNvSpPr/>
            <p:nvPr/>
          </p:nvSpPr>
          <p:spPr>
            <a:xfrm>
              <a:off x="5186424" y="1936000"/>
              <a:ext cx="313087" cy="350357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336DFD0-560B-1912-8D56-4770005DEFF3}"/>
                </a:ext>
              </a:extLst>
            </p:cNvPr>
            <p:cNvCxnSpPr>
              <a:cxnSpLocks/>
            </p:cNvCxnSpPr>
            <p:nvPr/>
          </p:nvCxnSpPr>
          <p:spPr>
            <a:xfrm>
              <a:off x="5520991" y="2176029"/>
              <a:ext cx="544685" cy="30820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9D6C9BA-E6A7-6C7E-D0DA-47CBCC614CA2}"/>
              </a:ext>
            </a:extLst>
          </p:cNvPr>
          <p:cNvGrpSpPr/>
          <p:nvPr/>
        </p:nvGrpSpPr>
        <p:grpSpPr>
          <a:xfrm rot="2477445">
            <a:off x="3879664" y="2577942"/>
            <a:ext cx="1980893" cy="373260"/>
            <a:chOff x="5126535" y="1919471"/>
            <a:chExt cx="939141" cy="564765"/>
          </a:xfrm>
        </p:grpSpPr>
        <p:pic>
          <p:nvPicPr>
            <p:cNvPr id="30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88245FC0-ABAA-5CA4-5C9E-78ED591D8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5987">
              <a:off x="5126535" y="1919471"/>
              <a:ext cx="925760" cy="52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CC66FD8-37FD-C524-C229-DB97AEFFD323}"/>
                </a:ext>
              </a:extLst>
            </p:cNvPr>
            <p:cNvSpPr/>
            <p:nvPr/>
          </p:nvSpPr>
          <p:spPr>
            <a:xfrm>
              <a:off x="5186424" y="1936000"/>
              <a:ext cx="313087" cy="350357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7C544A8-DF79-BCD7-4A92-057E560DABC7}"/>
                </a:ext>
              </a:extLst>
            </p:cNvPr>
            <p:cNvCxnSpPr>
              <a:cxnSpLocks/>
            </p:cNvCxnSpPr>
            <p:nvPr/>
          </p:nvCxnSpPr>
          <p:spPr>
            <a:xfrm>
              <a:off x="5520991" y="2176029"/>
              <a:ext cx="544685" cy="30820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CC7A5DA-4BBA-F652-9F93-9F5355DF533B}"/>
              </a:ext>
            </a:extLst>
          </p:cNvPr>
          <p:cNvGrpSpPr/>
          <p:nvPr/>
        </p:nvGrpSpPr>
        <p:grpSpPr>
          <a:xfrm flipV="1">
            <a:off x="3896126" y="2370047"/>
            <a:ext cx="1980893" cy="2187085"/>
            <a:chOff x="4927117" y="2120410"/>
            <a:chExt cx="1980893" cy="173064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A7DA080-82DC-67A6-0C8F-C0A6697E9FE5}"/>
                </a:ext>
              </a:extLst>
            </p:cNvPr>
            <p:cNvGrpSpPr/>
            <p:nvPr/>
          </p:nvGrpSpPr>
          <p:grpSpPr>
            <a:xfrm rot="19789468">
              <a:off x="5464412" y="2769514"/>
              <a:ext cx="939141" cy="564765"/>
              <a:chOff x="5126535" y="1919471"/>
              <a:chExt cx="939141" cy="564765"/>
            </a:xfrm>
          </p:grpSpPr>
          <p:pic>
            <p:nvPicPr>
              <p:cNvPr id="34" name="Picture 2" descr="400 + 무료 Neuron &amp; 뉴런 이미지 - Pixabay">
                <a:extLst>
                  <a:ext uri="{FF2B5EF4-FFF2-40B4-BE49-F238E27FC236}">
                    <a16:creationId xmlns:a16="http://schemas.microsoft.com/office/drawing/2014/main" id="{87B5B839-4510-4E36-766D-AA516E142E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5987">
                <a:off x="5126535" y="1919471"/>
                <a:ext cx="925760" cy="522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B22F97E4-0F2C-3AE5-06A4-A33D1177407A}"/>
                  </a:ext>
                </a:extLst>
              </p:cNvPr>
              <p:cNvSpPr/>
              <p:nvPr/>
            </p:nvSpPr>
            <p:spPr>
              <a:xfrm>
                <a:off x="5186424" y="1936000"/>
                <a:ext cx="313087" cy="350357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D2D065D3-ED7E-B854-AF76-69A92380F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0991" y="2176029"/>
                <a:ext cx="544685" cy="308207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C9E5FF6-2B3A-5450-2BE6-203D0DC88C7A}"/>
                </a:ext>
              </a:extLst>
            </p:cNvPr>
            <p:cNvGrpSpPr/>
            <p:nvPr/>
          </p:nvGrpSpPr>
          <p:grpSpPr>
            <a:xfrm rot="18303635">
              <a:off x="5176677" y="2541972"/>
              <a:ext cx="1436585" cy="593461"/>
              <a:chOff x="5126535" y="1919471"/>
              <a:chExt cx="939141" cy="564765"/>
            </a:xfrm>
          </p:grpSpPr>
          <p:pic>
            <p:nvPicPr>
              <p:cNvPr id="38" name="Picture 2" descr="400 + 무료 Neuron &amp; 뉴런 이미지 - Pixabay">
                <a:extLst>
                  <a:ext uri="{FF2B5EF4-FFF2-40B4-BE49-F238E27FC236}">
                    <a16:creationId xmlns:a16="http://schemas.microsoft.com/office/drawing/2014/main" id="{42B0922F-B45B-83AC-71B6-A1C9C1A8B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5987">
                <a:off x="5126535" y="1919471"/>
                <a:ext cx="925760" cy="522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DFE2E40E-0AB1-C183-1BB8-459C14B37C40}"/>
                  </a:ext>
                </a:extLst>
              </p:cNvPr>
              <p:cNvSpPr/>
              <p:nvPr/>
            </p:nvSpPr>
            <p:spPr>
              <a:xfrm>
                <a:off x="5186424" y="1936000"/>
                <a:ext cx="313087" cy="350357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A5998D1E-5F30-419A-6A15-1EBFA2386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0991" y="2176029"/>
                <a:ext cx="544685" cy="308207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7DA17BA-C06A-5F23-F7D4-3785149DD1F6}"/>
                </a:ext>
              </a:extLst>
            </p:cNvPr>
            <p:cNvGrpSpPr/>
            <p:nvPr/>
          </p:nvGrpSpPr>
          <p:grpSpPr>
            <a:xfrm rot="1170687">
              <a:off x="5272070" y="3142601"/>
              <a:ext cx="1247429" cy="373260"/>
              <a:chOff x="5126535" y="1919471"/>
              <a:chExt cx="939141" cy="564765"/>
            </a:xfrm>
          </p:grpSpPr>
          <p:pic>
            <p:nvPicPr>
              <p:cNvPr id="42" name="Picture 2" descr="400 + 무료 Neuron &amp; 뉴런 이미지 - Pixabay">
                <a:extLst>
                  <a:ext uri="{FF2B5EF4-FFF2-40B4-BE49-F238E27FC236}">
                    <a16:creationId xmlns:a16="http://schemas.microsoft.com/office/drawing/2014/main" id="{09F9489B-80D6-11F6-C3C9-614FE0D34D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5987">
                <a:off x="5126535" y="1919471"/>
                <a:ext cx="925760" cy="522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B09CAF-42C7-F608-5D46-F236761AA3E1}"/>
                  </a:ext>
                </a:extLst>
              </p:cNvPr>
              <p:cNvSpPr/>
              <p:nvPr/>
            </p:nvSpPr>
            <p:spPr>
              <a:xfrm>
                <a:off x="5186424" y="1936000"/>
                <a:ext cx="313087" cy="350357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55C27FF8-6DFE-0469-C17D-2505A7570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0991" y="2176029"/>
                <a:ext cx="544685" cy="308207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D1B3C17-357A-CB48-41F1-E39F5F1154FF}"/>
                </a:ext>
              </a:extLst>
            </p:cNvPr>
            <p:cNvGrpSpPr/>
            <p:nvPr/>
          </p:nvGrpSpPr>
          <p:grpSpPr>
            <a:xfrm rot="2477445">
              <a:off x="4927117" y="3477795"/>
              <a:ext cx="1980893" cy="373260"/>
              <a:chOff x="5126535" y="1919471"/>
              <a:chExt cx="939141" cy="564765"/>
            </a:xfrm>
          </p:grpSpPr>
          <p:pic>
            <p:nvPicPr>
              <p:cNvPr id="46" name="Picture 2" descr="400 + 무료 Neuron &amp; 뉴런 이미지 - Pixabay">
                <a:extLst>
                  <a:ext uri="{FF2B5EF4-FFF2-40B4-BE49-F238E27FC236}">
                    <a16:creationId xmlns:a16="http://schemas.microsoft.com/office/drawing/2014/main" id="{8004843B-F559-A358-8F50-0E3FB65733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5987">
                <a:off x="5126535" y="1919471"/>
                <a:ext cx="925760" cy="522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DAC8AD2-74B0-7282-D28F-398BC579B4FB}"/>
                  </a:ext>
                </a:extLst>
              </p:cNvPr>
              <p:cNvSpPr/>
              <p:nvPr/>
            </p:nvSpPr>
            <p:spPr>
              <a:xfrm>
                <a:off x="5186424" y="1936000"/>
                <a:ext cx="313087" cy="350357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D778D54E-E0E0-5205-69B9-D551A235B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0991" y="2176029"/>
                <a:ext cx="544685" cy="308207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16C5BBA-5F56-9DC9-8F9D-857A32457E12}"/>
              </a:ext>
            </a:extLst>
          </p:cNvPr>
          <p:cNvGrpSpPr/>
          <p:nvPr/>
        </p:nvGrpSpPr>
        <p:grpSpPr>
          <a:xfrm rot="1728623">
            <a:off x="5329690" y="1634829"/>
            <a:ext cx="1921190" cy="522446"/>
            <a:chOff x="3961130" y="533236"/>
            <a:chExt cx="996901" cy="522446"/>
          </a:xfrm>
        </p:grpSpPr>
        <p:pic>
          <p:nvPicPr>
            <p:cNvPr id="50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A9133705-86ED-74D8-85B9-BC2D31906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47359">
              <a:off x="3961130" y="533236"/>
              <a:ext cx="925760" cy="52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07ACE85-E564-748A-9850-06B31DAAE40F}"/>
                </a:ext>
              </a:extLst>
            </p:cNvPr>
            <p:cNvCxnSpPr>
              <a:cxnSpLocks/>
            </p:cNvCxnSpPr>
            <p:nvPr/>
          </p:nvCxnSpPr>
          <p:spPr>
            <a:xfrm>
              <a:off x="4412230" y="817800"/>
              <a:ext cx="545801" cy="12331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3F83554-9D5F-5AF7-94B5-753467FA7696}"/>
                </a:ext>
              </a:extLst>
            </p:cNvPr>
            <p:cNvSpPr/>
            <p:nvPr/>
          </p:nvSpPr>
          <p:spPr>
            <a:xfrm>
              <a:off x="4061608" y="648368"/>
              <a:ext cx="313087" cy="350357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A5E6D5F-AEA1-3280-0CAE-1780FAF2AB18}"/>
              </a:ext>
            </a:extLst>
          </p:cNvPr>
          <p:cNvGrpSpPr/>
          <p:nvPr/>
        </p:nvGrpSpPr>
        <p:grpSpPr>
          <a:xfrm>
            <a:off x="5312412" y="2273674"/>
            <a:ext cx="1921190" cy="522446"/>
            <a:chOff x="3961130" y="533236"/>
            <a:chExt cx="996901" cy="522446"/>
          </a:xfrm>
        </p:grpSpPr>
        <p:pic>
          <p:nvPicPr>
            <p:cNvPr id="55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39862037-5CB0-FB0D-A699-EF3584312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47359">
              <a:off x="3961130" y="533236"/>
              <a:ext cx="925760" cy="52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88CCAEAF-8FC4-2ACC-A92D-D645B0506436}"/>
                </a:ext>
              </a:extLst>
            </p:cNvPr>
            <p:cNvCxnSpPr>
              <a:cxnSpLocks/>
            </p:cNvCxnSpPr>
            <p:nvPr/>
          </p:nvCxnSpPr>
          <p:spPr>
            <a:xfrm>
              <a:off x="4412230" y="817800"/>
              <a:ext cx="545801" cy="12331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087ADEA-3DA6-D65F-CB9B-282FF7AF28B9}"/>
                </a:ext>
              </a:extLst>
            </p:cNvPr>
            <p:cNvSpPr/>
            <p:nvPr/>
          </p:nvSpPr>
          <p:spPr>
            <a:xfrm>
              <a:off x="4061608" y="648368"/>
              <a:ext cx="313087" cy="350357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8E5F5A5-2BE1-8C1D-F71F-F3190BDD4AD2}"/>
              </a:ext>
            </a:extLst>
          </p:cNvPr>
          <p:cNvGrpSpPr/>
          <p:nvPr/>
        </p:nvGrpSpPr>
        <p:grpSpPr>
          <a:xfrm rot="20221201">
            <a:off x="5348774" y="2722444"/>
            <a:ext cx="1921190" cy="522446"/>
            <a:chOff x="3961130" y="533236"/>
            <a:chExt cx="996901" cy="522446"/>
          </a:xfrm>
        </p:grpSpPr>
        <p:pic>
          <p:nvPicPr>
            <p:cNvPr id="59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C5F44751-3E99-17A0-F1D9-5A2529132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47359">
              <a:off x="3961130" y="533236"/>
              <a:ext cx="925760" cy="52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7700FCAB-EC24-B51E-0E59-0C58C659ECC6}"/>
                </a:ext>
              </a:extLst>
            </p:cNvPr>
            <p:cNvCxnSpPr>
              <a:cxnSpLocks/>
            </p:cNvCxnSpPr>
            <p:nvPr/>
          </p:nvCxnSpPr>
          <p:spPr>
            <a:xfrm>
              <a:off x="4412230" y="817800"/>
              <a:ext cx="545801" cy="12331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7DBC8889-BBB8-7151-47B9-909EBD4C8BF4}"/>
                </a:ext>
              </a:extLst>
            </p:cNvPr>
            <p:cNvSpPr/>
            <p:nvPr/>
          </p:nvSpPr>
          <p:spPr>
            <a:xfrm>
              <a:off x="4061608" y="648368"/>
              <a:ext cx="313087" cy="350357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48563E1-2E16-17C4-0C65-4C38CDD44992}"/>
              </a:ext>
            </a:extLst>
          </p:cNvPr>
          <p:cNvGrpSpPr/>
          <p:nvPr/>
        </p:nvGrpSpPr>
        <p:grpSpPr>
          <a:xfrm rot="19360642">
            <a:off x="5307229" y="3275556"/>
            <a:ext cx="2144012" cy="522446"/>
            <a:chOff x="3961130" y="533236"/>
            <a:chExt cx="996901" cy="522446"/>
          </a:xfrm>
        </p:grpSpPr>
        <p:pic>
          <p:nvPicPr>
            <p:cNvPr id="63" name="Picture 2" descr="400 + 무료 Neuron &amp; 뉴런 이미지 - Pixabay">
              <a:extLst>
                <a:ext uri="{FF2B5EF4-FFF2-40B4-BE49-F238E27FC236}">
                  <a16:creationId xmlns:a16="http://schemas.microsoft.com/office/drawing/2014/main" id="{6348A2D1-9476-88AD-6BA0-EE6125329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47359">
              <a:off x="3961130" y="533236"/>
              <a:ext cx="925760" cy="52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28949264-300B-481E-BFE2-BF1570267256}"/>
                </a:ext>
              </a:extLst>
            </p:cNvPr>
            <p:cNvCxnSpPr>
              <a:cxnSpLocks/>
            </p:cNvCxnSpPr>
            <p:nvPr/>
          </p:nvCxnSpPr>
          <p:spPr>
            <a:xfrm>
              <a:off x="4412230" y="817800"/>
              <a:ext cx="545801" cy="12331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482DD1F-C16E-BC26-0ED5-7148C5329A66}"/>
                </a:ext>
              </a:extLst>
            </p:cNvPr>
            <p:cNvSpPr/>
            <p:nvPr/>
          </p:nvSpPr>
          <p:spPr>
            <a:xfrm>
              <a:off x="4061608" y="648368"/>
              <a:ext cx="313087" cy="350357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181268-75AF-3347-5447-D33126B78D84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다중 퍼셉트론</a:t>
            </a:r>
          </a:p>
        </p:txBody>
      </p:sp>
    </p:spTree>
    <p:extLst>
      <p:ext uri="{BB962C8B-B14F-4D97-AF65-F5344CB8AC3E}">
        <p14:creationId xmlns:p14="http://schemas.microsoft.com/office/powerpoint/2010/main" val="2370795496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521E7-9560-E5D5-3F03-387535AC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FAB2D0-CA9F-CAE2-3F1E-175754547CB2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Activation Func.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3" name="Picture 2" descr="400 + 무료 Neuron &amp; 뉴런 이미지 - Pixabay">
            <a:extLst>
              <a:ext uri="{FF2B5EF4-FFF2-40B4-BE49-F238E27FC236}">
                <a16:creationId xmlns:a16="http://schemas.microsoft.com/office/drawing/2014/main" id="{1976CA1E-D6E7-C5C8-476A-0D298782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8215">
            <a:off x="1623560" y="1595181"/>
            <a:ext cx="1313271" cy="74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9E19A55-BAE0-31AA-C406-D511EC9A617E}"/>
              </a:ext>
            </a:extLst>
          </p:cNvPr>
          <p:cNvCxnSpPr>
            <a:cxnSpLocks/>
          </p:cNvCxnSpPr>
          <p:nvPr/>
        </p:nvCxnSpPr>
        <p:spPr>
          <a:xfrm>
            <a:off x="2163135" y="1989090"/>
            <a:ext cx="427844" cy="2022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D5DCC53B-52A7-8558-4BB5-9FC5B746C55D}"/>
              </a:ext>
            </a:extLst>
          </p:cNvPr>
          <p:cNvSpPr/>
          <p:nvPr/>
        </p:nvSpPr>
        <p:spPr>
          <a:xfrm>
            <a:off x="2622789" y="1844038"/>
            <a:ext cx="313087" cy="350357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45EC9B2-BA29-8E03-454A-3A46F774546D}"/>
              </a:ext>
            </a:extLst>
          </p:cNvPr>
          <p:cNvSpPr/>
          <p:nvPr/>
        </p:nvSpPr>
        <p:spPr>
          <a:xfrm>
            <a:off x="1692089" y="1775431"/>
            <a:ext cx="445002" cy="487572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A7BA7-F7AF-F128-F323-F28A74BDFE44}"/>
              </a:ext>
            </a:extLst>
          </p:cNvPr>
          <p:cNvSpPr txBox="1"/>
          <p:nvPr/>
        </p:nvSpPr>
        <p:spPr>
          <a:xfrm>
            <a:off x="1588266" y="1216474"/>
            <a:ext cx="1383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활성화 함수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F077B4-74C5-4C87-D96F-CE7CA17C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15" y="2569262"/>
            <a:ext cx="3485252" cy="186762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F34AD25-F733-C05F-12F2-A74330D700CD}"/>
              </a:ext>
            </a:extLst>
          </p:cNvPr>
          <p:cNvCxnSpPr>
            <a:cxnSpLocks/>
          </p:cNvCxnSpPr>
          <p:nvPr/>
        </p:nvCxnSpPr>
        <p:spPr>
          <a:xfrm>
            <a:off x="4814031" y="3881380"/>
            <a:ext cx="33102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D73854A-F203-E754-01C8-6EAAB4FE7D61}"/>
              </a:ext>
            </a:extLst>
          </p:cNvPr>
          <p:cNvCxnSpPr>
            <a:cxnSpLocks/>
          </p:cNvCxnSpPr>
          <p:nvPr/>
        </p:nvCxnSpPr>
        <p:spPr>
          <a:xfrm flipV="1">
            <a:off x="5252181" y="1241512"/>
            <a:ext cx="0" cy="3076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A0F4E3-4B1A-167E-0EF9-DCE270020156}"/>
              </a:ext>
            </a:extLst>
          </p:cNvPr>
          <p:cNvSpPr txBox="1"/>
          <p:nvPr/>
        </p:nvSpPr>
        <p:spPr>
          <a:xfrm>
            <a:off x="5004533" y="3893935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493851-5871-5987-8BD0-36AD371E770F}"/>
              </a:ext>
            </a:extLst>
          </p:cNvPr>
          <p:cNvSpPr txBox="1"/>
          <p:nvPr/>
        </p:nvSpPr>
        <p:spPr>
          <a:xfrm>
            <a:off x="5004533" y="1370362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72B0DA-482F-0511-95BE-93F297498DFC}"/>
              </a:ext>
            </a:extLst>
          </p:cNvPr>
          <p:cNvSpPr txBox="1"/>
          <p:nvPr/>
        </p:nvSpPr>
        <p:spPr>
          <a:xfrm>
            <a:off x="7839400" y="4007853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D21687-4E18-25C6-1ED3-11EF92116385}"/>
              </a:ext>
            </a:extLst>
          </p:cNvPr>
          <p:cNvCxnSpPr>
            <a:cxnSpLocks/>
          </p:cNvCxnSpPr>
          <p:nvPr/>
        </p:nvCxnSpPr>
        <p:spPr>
          <a:xfrm>
            <a:off x="6546076" y="1591894"/>
            <a:ext cx="0" cy="2289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26AE800-1FC3-9BFD-42E3-A42091562A9F}"/>
              </a:ext>
            </a:extLst>
          </p:cNvPr>
          <p:cNvCxnSpPr>
            <a:cxnSpLocks/>
          </p:cNvCxnSpPr>
          <p:nvPr/>
        </p:nvCxnSpPr>
        <p:spPr>
          <a:xfrm>
            <a:off x="5252181" y="2649169"/>
            <a:ext cx="1293895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37330E7-B5AD-5BDC-A94B-ADD62489A65B}"/>
              </a:ext>
            </a:extLst>
          </p:cNvPr>
          <p:cNvSpPr txBox="1"/>
          <p:nvPr/>
        </p:nvSpPr>
        <p:spPr>
          <a:xfrm>
            <a:off x="4758966" y="2495280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0.5</a:t>
            </a:r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6E3C8D-649E-F8D0-6CBE-9BDAF43652AF}"/>
              </a:ext>
            </a:extLst>
          </p:cNvPr>
          <p:cNvCxnSpPr>
            <a:cxnSpLocks/>
          </p:cNvCxnSpPr>
          <p:nvPr/>
        </p:nvCxnSpPr>
        <p:spPr>
          <a:xfrm>
            <a:off x="5252181" y="1572844"/>
            <a:ext cx="1293895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B7F3E7A-32A7-0F2D-9C72-A4769DEBE1A1}"/>
              </a:ext>
            </a:extLst>
          </p:cNvPr>
          <p:cNvCxnSpPr>
            <a:cxnSpLocks/>
          </p:cNvCxnSpPr>
          <p:nvPr/>
        </p:nvCxnSpPr>
        <p:spPr>
          <a:xfrm>
            <a:off x="6546076" y="1591894"/>
            <a:ext cx="12933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8E17231-560E-0700-EFC0-F9FBECC5CE52}"/>
              </a:ext>
            </a:extLst>
          </p:cNvPr>
          <p:cNvSpPr txBox="1"/>
          <p:nvPr/>
        </p:nvSpPr>
        <p:spPr>
          <a:xfrm>
            <a:off x="6327468" y="3950690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0.5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78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A044E-38F8-71C7-25E6-924D0F98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B5CE5-3569-B4FA-EDFE-6CAC770C37BF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Sigmoid Func.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19A1C-A17C-B343-6133-9E540358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32" y="1171574"/>
            <a:ext cx="5469476" cy="3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31885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A64A-848F-2771-BAAD-7CD1BEF0E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826B58-15A0-46B3-EF1E-F5094CD8A220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Sigmoid 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단점 </a:t>
            </a:r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01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6BB919-FA15-AD9D-8903-FF4C2AA2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42" y="1171574"/>
            <a:ext cx="5236092" cy="3533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761CF-3EB1-497C-996B-F7251DDF3F19}"/>
              </a:ext>
            </a:extLst>
          </p:cNvPr>
          <p:cNvSpPr txBox="1"/>
          <p:nvPr/>
        </p:nvSpPr>
        <p:spPr>
          <a:xfrm>
            <a:off x="684213" y="909964"/>
            <a:ext cx="806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양 극단 값에서는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입력값에 대한 편차가 적다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.</a:t>
            </a:r>
            <a:b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</a:br>
            <a:endParaRPr lang="ko-KR" altLang="en-US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88123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C8CD-745D-AEA3-38D6-6C8B6742E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9768F0-EC8D-BAF8-C021-0E6779492946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Sigmoid 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단점 </a:t>
            </a:r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02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56074E-C3F9-F37D-87F6-03884973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57" y="1775069"/>
            <a:ext cx="5534025" cy="3060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C985FB-72F2-8079-3BDB-EAD64BF3C260}"/>
              </a:ext>
            </a:extLst>
          </p:cNvPr>
          <p:cNvSpPr txBox="1"/>
          <p:nvPr/>
        </p:nvSpPr>
        <p:spPr>
          <a:xfrm>
            <a:off x="684213" y="909964"/>
            <a:ext cx="8063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Sigmoid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saturation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and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killing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gradients (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sym typeface="Wingdings" panose="05000000000000000000" pitchFamily="2" charset="2"/>
              </a:rPr>
              <a:t>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vanishing gradient; 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기울기 소실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  <a:b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</a:b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: </a:t>
            </a:r>
            <a:r>
              <a:rPr lang="ko-KR" altLang="en-US">
                <a:solidFill>
                  <a:schemeClr val="tx1"/>
                </a:solidFill>
                <a:highlight>
                  <a:srgbClr val="FFFF00"/>
                </a:highlight>
                <a:latin typeface="Poppins Medium" panose="020B0502040204020203" pitchFamily="2" charset="0"/>
                <a:cs typeface="Poppins Medium" panose="020B0502040204020203" pitchFamily="2" charset="0"/>
              </a:rPr>
              <a:t>신경망의 깊이가 깊어질수록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학습효과가 떨어지는 현상</a:t>
            </a:r>
            <a:b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</a:br>
            <a:endParaRPr lang="ko-KR" altLang="en-US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69481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A7B3C-A3F2-F878-FB8C-FECD0FAC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5C4AA4-77B2-CFE3-5631-0AD5E321E9B5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Sigmoid 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단점 </a:t>
            </a:r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03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4098B-B827-0B97-1615-BCAC471632A2}"/>
              </a:ext>
            </a:extLst>
          </p:cNvPr>
          <p:cNvSpPr txBox="1"/>
          <p:nvPr/>
        </p:nvSpPr>
        <p:spPr>
          <a:xfrm>
            <a:off x="684213" y="909964"/>
            <a:ext cx="806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Non-zero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centered :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값이 항상 양수이다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. </a:t>
            </a:r>
            <a:b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</a:br>
            <a:endParaRPr lang="ko-KR" altLang="en-US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73A30E-98B2-F7D7-589A-7FE1C9CF2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96" y="1474829"/>
            <a:ext cx="5802083" cy="36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15880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83C48EA-37E3-AF96-D7C6-76754F3A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0" y="2924175"/>
            <a:ext cx="4191000" cy="17219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DBEE3F-FF4D-4323-F2B0-1703DBAE6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007" y="2924174"/>
            <a:ext cx="4179032" cy="1721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FBBF4B-92ED-85D5-6DF9-354D422AD1A1}"/>
              </a:ext>
            </a:extLst>
          </p:cNvPr>
          <p:cNvSpPr txBox="1"/>
          <p:nvPr/>
        </p:nvSpPr>
        <p:spPr>
          <a:xfrm>
            <a:off x="2722605" y="1590306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가중치</a:t>
            </a:r>
            <a:r>
              <a:rPr lang="en-US" altLang="ko-KR"/>
              <a:t>’</a:t>
            </a:r>
            <a:r>
              <a:rPr lang="ko-KR" altLang="en-US"/>
              <a:t> </a:t>
            </a:r>
            <a:r>
              <a:rPr lang="en-US" altLang="ko-KR"/>
              <a:t>= </a:t>
            </a:r>
            <a:r>
              <a:rPr lang="ko-KR" altLang="en-US"/>
              <a:t>가중치</a:t>
            </a:r>
            <a:r>
              <a:rPr lang="en-US" altLang="ko-KR"/>
              <a:t> + (</a:t>
            </a:r>
            <a:r>
              <a:rPr lang="ko-KR" altLang="en-US">
                <a:solidFill>
                  <a:srgbClr val="FF0000"/>
                </a:solidFill>
              </a:rPr>
              <a:t>입력값</a:t>
            </a:r>
            <a:r>
              <a:rPr lang="en-US" altLang="ko-KR"/>
              <a:t> * </a:t>
            </a:r>
            <a:r>
              <a:rPr lang="ko-KR" altLang="en-US"/>
              <a:t>오차 </a:t>
            </a:r>
            <a:r>
              <a:rPr lang="en-US" altLang="ko-KR"/>
              <a:t>* </a:t>
            </a:r>
            <a:r>
              <a:rPr lang="ko-KR" altLang="en-US"/>
              <a:t>학습률</a:t>
            </a:r>
            <a:r>
              <a:rPr lang="en-US" altLang="ko-KR"/>
              <a:t>) </a:t>
            </a:r>
            <a:r>
              <a:rPr lang="ko-KR" altLang="en-US"/>
              <a:t> </a:t>
            </a: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18B556B-F5DA-63FB-B14C-9CA9C3AADB1D}"/>
              </a:ext>
            </a:extLst>
          </p:cNvPr>
          <p:cNvSpPr/>
          <p:nvPr/>
        </p:nvSpPr>
        <p:spPr>
          <a:xfrm rot="5400000">
            <a:off x="5129624" y="1113218"/>
            <a:ext cx="307778" cy="1877509"/>
          </a:xfrm>
          <a:prstGeom prst="rightBrace">
            <a:avLst>
              <a:gd name="adj1" fmla="val 8333"/>
              <a:gd name="adj2" fmla="val 4898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D7F72C-B09A-C9C5-E56C-06C02BBD1562}"/>
              </a:ext>
            </a:extLst>
          </p:cNvPr>
          <p:cNvSpPr txBox="1"/>
          <p:nvPr/>
        </p:nvSpPr>
        <p:spPr>
          <a:xfrm>
            <a:off x="2873945" y="2269963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새로운 가중치 변화량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1A1D5-57B6-0B27-587E-7885CFADC3E5}"/>
              </a:ext>
            </a:extLst>
          </p:cNvPr>
          <p:cNvSpPr txBox="1"/>
          <p:nvPr/>
        </p:nvSpPr>
        <p:spPr>
          <a:xfrm>
            <a:off x="3392005" y="670359"/>
            <a:ext cx="245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Sigmoid </a:t>
            </a:r>
            <a:r>
              <a:rPr lang="ko-KR" altLang="en-US" b="1"/>
              <a:t>함수에 의해 항상 양수의 값이 입력됨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2BC5114-1DAA-12B3-802D-EF4F40C20D82}"/>
              </a:ext>
            </a:extLst>
          </p:cNvPr>
          <p:cNvCxnSpPr/>
          <p:nvPr/>
        </p:nvCxnSpPr>
        <p:spPr>
          <a:xfrm>
            <a:off x="4617270" y="1220744"/>
            <a:ext cx="0" cy="3695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50D70-43C1-D198-5BFD-EFD9E6BE6831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Sigmoid 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단점 </a:t>
            </a:r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03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485462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5A7C-9BF1-3D9D-00E3-14BA5404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F64D3F-787A-C8A2-778A-C335C7184198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D35B2-E276-7B95-5DB3-E0459B5187EA}"/>
              </a:ext>
            </a:extLst>
          </p:cNvPr>
          <p:cNvSpPr txBox="1"/>
          <p:nvPr/>
        </p:nvSpPr>
        <p:spPr>
          <a:xfrm>
            <a:off x="686787" y="1071905"/>
            <a:ext cx="806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전위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차 를 이용한 신호전달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00742-B14E-CD28-278B-12081E55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32" y="1583268"/>
            <a:ext cx="5141936" cy="29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6302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A3F1-2440-76DC-B588-1DC152578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8BA32B-5F06-EBD2-A2C6-B5C55A3B5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40" y="1104899"/>
            <a:ext cx="4162410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B854D5-1C9C-C0B2-300A-7AB2A8251C4F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Sigmoid 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단점</a:t>
            </a:r>
          </a:p>
        </p:txBody>
      </p:sp>
    </p:spTree>
    <p:extLst>
      <p:ext uri="{BB962C8B-B14F-4D97-AF65-F5344CB8AC3E}">
        <p14:creationId xmlns:p14="http://schemas.microsoft.com/office/powerpoint/2010/main" val="3549241631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F5D4D-4002-5A6B-46BA-A7CE4B61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25_02_05_13_26_28_558">
            <a:hlinkClick r:id="" action="ppaction://media"/>
            <a:extLst>
              <a:ext uri="{FF2B5EF4-FFF2-40B4-BE49-F238E27FC236}">
                <a16:creationId xmlns:a16="http://schemas.microsoft.com/office/drawing/2014/main" id="{0A231AF4-46B2-B928-5B30-6F67398E1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0965" y="1076324"/>
            <a:ext cx="4542069" cy="3540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4249B9-C4FC-AE08-C44D-6A28B9251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420" y="672164"/>
            <a:ext cx="5385158" cy="4348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906049-89A7-D37C-99B0-EE08631D5261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Sigmoid 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단점</a:t>
            </a:r>
          </a:p>
        </p:txBody>
      </p:sp>
    </p:spTree>
    <p:extLst>
      <p:ext uri="{BB962C8B-B14F-4D97-AF65-F5344CB8AC3E}">
        <p14:creationId xmlns:p14="http://schemas.microsoft.com/office/powerpoint/2010/main" val="38470093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0C265-F8E2-BA91-AC28-EFA5C999D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F931EF-2D05-ED70-C18C-FB564516D81A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tanh 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함수 </a:t>
            </a:r>
            <a:r>
              <a:rPr lang="en-US" altLang="ko-KR" sz="18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[</a:t>
            </a:r>
            <a:r>
              <a:rPr lang="ko-KR" altLang="en-US" sz="18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하이퍼볼릭</a:t>
            </a:r>
            <a:r>
              <a:rPr lang="en-US" altLang="ko-KR" sz="18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탄젠트</a:t>
            </a:r>
            <a:r>
              <a:rPr lang="en-US" altLang="ko-KR" sz="18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]</a:t>
            </a:r>
            <a:r>
              <a:rPr lang="ko-KR" altLang="en-US" sz="18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AE887E-21B0-8463-DEAE-528653E9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999" y="908149"/>
            <a:ext cx="3898002" cy="401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76867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4415-0CB7-8913-8D9A-004BDD205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017C3-CB12-05EC-A2C8-0F107DA1774B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tanh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0B125A-364C-F1AE-4670-7697920C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319" y="0"/>
            <a:ext cx="50733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65767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6F7CC-6A89-0910-2336-6477C2F3F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161D51-A961-22F8-EE85-0722666E7BCE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ReLU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1CB56-9447-957B-3E5E-B06785A2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260" y="897896"/>
            <a:ext cx="4619480" cy="402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3135"/>
      </p:ext>
    </p:extLst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62B8E-340C-5348-1867-CCD13815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127FFA-1B2B-A36F-C954-203B6F0874F5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Leaky ReLU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56C1A4-D976-60E9-B037-D684D0C8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53" y="972069"/>
            <a:ext cx="6061797" cy="39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45845"/>
      </p:ext>
    </p:extLst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813B8-7A96-DD05-7D3D-CA17AD695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07087A-69AF-EEE2-CAC9-9208FAF3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46" y="606993"/>
            <a:ext cx="6484079" cy="4412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723A2A-A77B-5A17-2D5F-FCA3D1C8EA3B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PReLU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79935"/>
      </p:ext>
    </p:extLst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A249-A7CD-10E2-7036-A79E8A4E5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51C12E-ACCA-A55B-0E3D-9A4064C6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36" y="748780"/>
            <a:ext cx="6727728" cy="4172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CBF7A1-DF1A-F7A6-3381-1B31786FA63B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ELU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395176"/>
      </p:ext>
    </p:extLst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5D773-D443-D3D8-05C2-453C9CE2C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59F21-E86B-F309-34CC-E5C78C62F39E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Bias 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편향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DC298D-D0B0-2CF6-ECE5-9565A93C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90192"/>
            <a:ext cx="6705600" cy="32942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C3D391-FFBA-A1CC-5C0A-E6B8C161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33" y="166267"/>
            <a:ext cx="1114928" cy="140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832"/>
      </p:ext>
    </p:extLst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FA41A-647C-8482-14AD-9C767E0F8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F8704B-E4F7-6EB5-F74A-2D5815AA863C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MAE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E5236-54A4-0B4E-19FE-ECD33292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90" y="1309524"/>
            <a:ext cx="6411220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2453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B8616-B2E0-5762-41CD-932C06B82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21A3A5-B45D-27CA-7FD4-53EF6643D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2" y="1526066"/>
            <a:ext cx="5303215" cy="28173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B8BA83-DD56-B6F1-F12B-DD89F3170E7F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55759"/>
      </p:ext>
    </p:extLst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8EC52-1AC3-73EB-46F9-E5D568EF7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C25AE-D4B6-D0EC-FF4D-59C0A2C5804A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MSE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994C8E-A345-7251-1F46-BEA85692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96" y="1604827"/>
            <a:ext cx="579200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42972"/>
      </p:ext>
    </p:extLst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1321-D77F-00C8-A603-0F690B5EC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C3AD6C-28B4-67A6-0D12-16E2D4050555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Loss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Func.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D0E7CA-7E12-DE6E-F918-7FA14CEE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0" y="1343025"/>
            <a:ext cx="4238077" cy="28149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8E0795-4E80-CB5C-ECA4-3CDEAEDDC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797" y="1296939"/>
            <a:ext cx="3206228" cy="28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3781"/>
      </p:ext>
    </p:extLst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3B8B3-05BB-5DB2-4283-0F22D67A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CA4F8-5554-BDEE-F6D1-9C5A5A9992E3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Gradient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Descent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3" name="녹화_2025_02_05_15_14_51_745">
            <a:hlinkClick r:id="" action="ppaction://media"/>
            <a:extLst>
              <a:ext uri="{FF2B5EF4-FFF2-40B4-BE49-F238E27FC236}">
                <a16:creationId xmlns:a16="http://schemas.microsoft.com/office/drawing/2014/main" id="{2034D2C7-5AE9-471A-0276-C47724A870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740" y="868319"/>
            <a:ext cx="4098925" cy="3879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5C74C6-A448-E850-0348-581A1CED1B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159"/>
          <a:stretch/>
        </p:blipFill>
        <p:spPr>
          <a:xfrm>
            <a:off x="4470285" y="1676399"/>
            <a:ext cx="4476133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407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2CD5-C2CC-F07D-D8B8-111FCBA9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79585-2773-5784-6B0A-726E97E4763B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Gradient</a:t>
            </a:r>
            <a:r>
              <a:rPr lang="ko-KR" altLang="en-US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Descent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6B18F-7BC4-3658-2331-80EC7EA03AB1}"/>
              </a:ext>
            </a:extLst>
          </p:cNvPr>
          <p:cNvSpPr txBox="1"/>
          <p:nvPr/>
        </p:nvSpPr>
        <p:spPr>
          <a:xfrm>
            <a:off x="741405" y="1037968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가중치</a:t>
            </a:r>
            <a:r>
              <a:rPr lang="en-US" altLang="ko-KR"/>
              <a:t>’</a:t>
            </a:r>
            <a:r>
              <a:rPr lang="ko-KR" altLang="en-US"/>
              <a:t> </a:t>
            </a:r>
            <a:r>
              <a:rPr lang="en-US" altLang="ko-KR"/>
              <a:t>= </a:t>
            </a:r>
            <a:r>
              <a:rPr lang="ko-KR" altLang="en-US"/>
              <a:t>가중치</a:t>
            </a:r>
            <a:r>
              <a:rPr lang="en-US" altLang="ko-KR"/>
              <a:t> + (</a:t>
            </a:r>
            <a:r>
              <a:rPr lang="ko-KR" altLang="en-US"/>
              <a:t>입력값</a:t>
            </a:r>
            <a:r>
              <a:rPr lang="en-US" altLang="ko-KR"/>
              <a:t> * </a:t>
            </a:r>
            <a:r>
              <a:rPr lang="ko-KR" altLang="en-US"/>
              <a:t>오차 </a:t>
            </a:r>
            <a:r>
              <a:rPr lang="en-US" altLang="ko-KR"/>
              <a:t>* </a:t>
            </a:r>
            <a:r>
              <a:rPr lang="ko-KR" altLang="en-US"/>
              <a:t>학습률</a:t>
            </a:r>
            <a:r>
              <a:rPr lang="en-US" altLang="ko-KR"/>
              <a:t>) </a:t>
            </a:r>
            <a:r>
              <a:rPr lang="ko-KR" alt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3B347-A9F7-402F-C252-C62392077F00}"/>
              </a:ext>
            </a:extLst>
          </p:cNvPr>
          <p:cNvSpPr txBox="1"/>
          <p:nvPr/>
        </p:nvSpPr>
        <p:spPr>
          <a:xfrm>
            <a:off x="940141" y="1345745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w’</a:t>
            </a:r>
            <a:r>
              <a:rPr lang="ko-KR" altLang="en-US"/>
              <a:t>     </a:t>
            </a:r>
            <a:r>
              <a:rPr lang="en-US" altLang="ko-KR"/>
              <a:t>=      w    + (      x    * </a:t>
            </a:r>
            <a:r>
              <a:rPr lang="ko-KR" altLang="en-US"/>
              <a:t>오차 </a:t>
            </a:r>
            <a:r>
              <a:rPr lang="en-US" altLang="ko-KR"/>
              <a:t>* </a:t>
            </a:r>
            <a:r>
              <a:rPr lang="ko-KR" altLang="en-US"/>
              <a:t>학습률</a:t>
            </a:r>
            <a:r>
              <a:rPr lang="en-US" altLang="ko-KR"/>
              <a:t>) </a:t>
            </a:r>
            <a:r>
              <a:rPr lang="ko-KR" altLang="en-US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6B8B25-64D5-122E-E7E3-6D60F778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59"/>
          <a:stretch/>
        </p:blipFill>
        <p:spPr>
          <a:xfrm>
            <a:off x="4470285" y="1676399"/>
            <a:ext cx="4476133" cy="2276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1D947-63CC-4B0C-B559-2C1E85BC1918}"/>
              </a:ext>
            </a:extLst>
          </p:cNvPr>
          <p:cNvSpPr txBox="1"/>
          <p:nvPr/>
        </p:nvSpPr>
        <p:spPr>
          <a:xfrm>
            <a:off x="585515" y="2571750"/>
            <a:ext cx="481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w’</a:t>
            </a:r>
            <a:r>
              <a:rPr lang="ko-KR" altLang="en-US"/>
              <a:t>     </a:t>
            </a:r>
            <a:r>
              <a:rPr lang="en-US" altLang="ko-KR"/>
              <a:t>=      w    + ( -f’(x) </a:t>
            </a:r>
            <a:r>
              <a:rPr lang="ko-KR" altLang="en-US"/>
              <a:t>손실함수 기울기 </a:t>
            </a:r>
            <a:r>
              <a:rPr lang="en-US" altLang="ko-KR"/>
              <a:t>* </a:t>
            </a:r>
            <a:r>
              <a:rPr lang="ko-KR" altLang="en-US"/>
              <a:t>학습률</a:t>
            </a:r>
            <a:r>
              <a:rPr lang="en-US" altLang="ko-KR"/>
              <a:t>) 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0527686"/>
      </p:ext>
    </p:extLst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8DF9B-74C8-9510-46EE-E8C0B24B9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142B9-709F-829D-7CC1-7C30270FA782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Local Minima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115E09-7F06-44BB-241E-E5691ADD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60" y="1336929"/>
            <a:ext cx="7067550" cy="30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90459"/>
      </p:ext>
    </p:extLst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6D4A-529E-1005-97F0-DAB66A3A9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1B457E-641B-A2BC-3EF9-38556CD7835E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References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2F78F-E944-B0FB-233E-54EED73583F0}"/>
              </a:ext>
            </a:extLst>
          </p:cNvPr>
          <p:cNvSpPr txBox="1"/>
          <p:nvPr/>
        </p:nvSpPr>
        <p:spPr>
          <a:xfrm>
            <a:off x="686787" y="1071905"/>
            <a:ext cx="80635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hlinkClick r:id="rId2"/>
              </a:rPr>
              <a:t>https://www.youtube.com/watch?v=XvJ0zAApTOY</a:t>
            </a:r>
            <a:endParaRPr lang="en-US" altLang="ko-KR" sz="12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hlinkClick r:id="rId3"/>
              </a:rPr>
              <a:t>https://www.youtube.com/watch?v=h7HUn-Sc740</a:t>
            </a: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hlinkClick r:id="rId4"/>
              </a:rPr>
              <a:t>https://www.youtube.com/watch?v=vLKkTlPW1S4</a:t>
            </a: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hlinkClick r:id="rId5"/>
              </a:rPr>
              <a:t>https://www.youtube.com/watch?v=WNxCenKxkXI</a:t>
            </a: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hlinkClick r:id="rId6"/>
              </a:rPr>
              <a:t>https://www.youtube.com/watch?v=QEOV6Z_xKGQ</a:t>
            </a: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hlinkClick r:id="rId7"/>
              </a:rPr>
              <a:t>https://www.readersnews.com/news/articleView.html?idxno=20270</a:t>
            </a:r>
            <a:endParaRPr lang="en-US" altLang="ko-KR" sz="12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hlinkClick r:id="rId8"/>
              </a:rPr>
              <a:t>https://m.post.naver.com/viewer/postView.nhn?volumeNo=28543282&amp;memberNo=7131400&amp;vType=VERTICAL</a:t>
            </a:r>
            <a:endParaRPr lang="en-US" altLang="ko-KR" sz="12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hlinkClick r:id="rId9"/>
              </a:rPr>
              <a:t>https://blog.ex-em.com/1830</a:t>
            </a:r>
            <a:endParaRPr lang="en-US" altLang="ko-KR" sz="12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hlinkClick r:id="rId10"/>
              </a:rPr>
              <a:t>https://healtho.co.kr/news/view.php?idx=66728</a:t>
            </a:r>
            <a:endParaRPr lang="en-US" altLang="ko-KR" sz="12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hlinkClick r:id="rId11"/>
              </a:rPr>
              <a:t>https://devraphy.tistory.com/290</a:t>
            </a:r>
            <a:endParaRPr lang="en-US" altLang="ko-KR" sz="12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  <a:hlinkClick r:id="rId12"/>
              </a:rPr>
              <a:t>https://wikidocs.net/250622</a:t>
            </a:r>
            <a:endParaRPr lang="en-US" altLang="ko-KR" sz="12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12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90574"/>
      </p:ext>
    </p:extLst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로고이(가) 표시된 사진&#10;&#10;자동 생성된 설명">
            <a:extLst>
              <a:ext uri="{FF2B5EF4-FFF2-40B4-BE49-F238E27FC236}">
                <a16:creationId xmlns:a16="http://schemas.microsoft.com/office/drawing/2014/main" id="{CE103E8C-CEA4-4401-81FD-56AA7A49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75" y="610690"/>
            <a:ext cx="6337049" cy="41253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8293866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3CFAF-0122-D2A9-8BC4-793A182E0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FCD990-F273-FB0F-96BA-BB700D9B52F7}"/>
              </a:ext>
            </a:extLst>
          </p:cNvPr>
          <p:cNvSpPr txBox="1"/>
          <p:nvPr/>
        </p:nvSpPr>
        <p:spPr>
          <a:xfrm>
            <a:off x="686787" y="1071905"/>
            <a:ext cx="806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막전위 유지가 가능한 이유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4D7E3A-95C9-0ACE-F7EC-D832A636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43" y="1964440"/>
            <a:ext cx="3729754" cy="2107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951D40-98D7-ADC5-6B96-82A41553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80" y="1980045"/>
            <a:ext cx="3666613" cy="2060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9753A-479E-5DB1-70CF-D0CB05A5016F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534906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1836C-8D88-3F55-E0FE-05486239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EACF30-A717-A335-9E3D-CFAC7D261F61}"/>
              </a:ext>
            </a:extLst>
          </p:cNvPr>
          <p:cNvSpPr txBox="1"/>
          <p:nvPr/>
        </p:nvSpPr>
        <p:spPr>
          <a:xfrm>
            <a:off x="686787" y="1071905"/>
            <a:ext cx="806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뉴런의 신호전달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분극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- 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탈분극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A4F45F-22AA-EABD-62F8-8278920E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16" y="1795452"/>
            <a:ext cx="4283026" cy="24622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3A631F-B288-6658-9164-550DE3F9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542" y="1795452"/>
            <a:ext cx="4266482" cy="2462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52BEB4-FEB7-8EEB-67F8-0ED4D534DA97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555177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3DE7E-57DB-EDE1-BB5F-65C9F5464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34CBF8-3271-BC65-23C7-70636FC53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5" y="1707409"/>
            <a:ext cx="4304174" cy="2441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B04C9D-1BB4-75AB-7953-F6E6B7A49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880" y="1925090"/>
            <a:ext cx="3823417" cy="2224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A7F24-F522-A23B-1790-2F448527C0DE}"/>
              </a:ext>
            </a:extLst>
          </p:cNvPr>
          <p:cNvSpPr txBox="1"/>
          <p:nvPr/>
        </p:nvSpPr>
        <p:spPr>
          <a:xfrm>
            <a:off x="686787" y="1071905"/>
            <a:ext cx="806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뉴런의 신호전달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탈분극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- 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재분극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861F2-1FAE-46CF-9BC0-E79F1BBC4A03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963397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311A-D3AD-9AFD-B215-09FD03BF9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86F5D4-B811-C313-AF3D-73870D2E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8" y="1713470"/>
            <a:ext cx="4822456" cy="2689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0795B4-814C-061E-1BE1-4B3034403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07" y="1583268"/>
            <a:ext cx="3267865" cy="2626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994234-CCBE-72CB-FBD3-34CBACB8F35E}"/>
              </a:ext>
            </a:extLst>
          </p:cNvPr>
          <p:cNvSpPr txBox="1"/>
          <p:nvPr/>
        </p:nvSpPr>
        <p:spPr>
          <a:xfrm>
            <a:off x="686787" y="1071905"/>
            <a:ext cx="806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뉴런의 신호전달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재분극 </a:t>
            </a:r>
            <a:r>
              <a:rPr lang="en-US" altLang="ko-KR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- </a:t>
            </a:r>
            <a:r>
              <a:rPr lang="ko-KR" altLang="en-US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과분극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0EDA5-5FD7-4789-49E3-81F959EFB533}"/>
              </a:ext>
            </a:extLst>
          </p:cNvPr>
          <p:cNvSpPr txBox="1"/>
          <p:nvPr/>
        </p:nvSpPr>
        <p:spPr>
          <a:xfrm>
            <a:off x="585515" y="221988"/>
            <a:ext cx="806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/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Neuron</a:t>
            </a:r>
            <a:endParaRPr lang="ko-KR" altLang="en-US" sz="3600">
              <a:solidFill>
                <a:schemeClr val="tx1"/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29712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15765</TotalTime>
  <Words>993</Words>
  <Application>Microsoft Office PowerPoint</Application>
  <PresentationFormat>화면 슬라이드 쇼(16:9)</PresentationFormat>
  <Paragraphs>446</Paragraphs>
  <Slides>56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Times New Roman</vt:lpstr>
      <vt:lpstr>Arial</vt:lpstr>
      <vt:lpstr>맑은 고딕</vt:lpstr>
      <vt:lpstr>Raleway Thin</vt:lpstr>
      <vt:lpstr>Poppins Medium</vt:lpstr>
      <vt:lpstr>Wingdings</vt:lpstr>
      <vt:lpstr>Barlow Light</vt:lpstr>
      <vt:lpstr>Gaoler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이제명</cp:lastModifiedBy>
  <cp:revision>340</cp:revision>
  <dcterms:modified xsi:type="dcterms:W3CDTF">2025-02-05T06:58:37Z</dcterms:modified>
</cp:coreProperties>
</file>